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6" r:id="rId2"/>
    <p:sldId id="279" r:id="rId3"/>
    <p:sldId id="280" r:id="rId4"/>
    <p:sldId id="388" r:id="rId5"/>
    <p:sldId id="385" r:id="rId6"/>
    <p:sldId id="386" r:id="rId7"/>
    <p:sldId id="391" r:id="rId8"/>
    <p:sldId id="387" r:id="rId9"/>
    <p:sldId id="382" r:id="rId10"/>
    <p:sldId id="429" r:id="rId11"/>
    <p:sldId id="393" r:id="rId12"/>
    <p:sldId id="394" r:id="rId13"/>
    <p:sldId id="417" r:id="rId14"/>
    <p:sldId id="395" r:id="rId15"/>
    <p:sldId id="396" r:id="rId16"/>
    <p:sldId id="428" r:id="rId17"/>
    <p:sldId id="431" r:id="rId18"/>
    <p:sldId id="443" r:id="rId19"/>
    <p:sldId id="430" r:id="rId20"/>
    <p:sldId id="403" r:id="rId21"/>
    <p:sldId id="405" r:id="rId22"/>
    <p:sldId id="423" r:id="rId23"/>
    <p:sldId id="411" r:id="rId24"/>
    <p:sldId id="407" r:id="rId25"/>
    <p:sldId id="406" r:id="rId26"/>
    <p:sldId id="408" r:id="rId27"/>
    <p:sldId id="409" r:id="rId28"/>
    <p:sldId id="410" r:id="rId29"/>
    <p:sldId id="432" r:id="rId30"/>
    <p:sldId id="439" r:id="rId31"/>
    <p:sldId id="440" r:id="rId32"/>
    <p:sldId id="424" r:id="rId33"/>
    <p:sldId id="412" r:id="rId34"/>
    <p:sldId id="425" r:id="rId35"/>
    <p:sldId id="414" r:id="rId36"/>
    <p:sldId id="413" r:id="rId37"/>
    <p:sldId id="415" r:id="rId38"/>
    <p:sldId id="416" r:id="rId39"/>
    <p:sldId id="433" r:id="rId40"/>
    <p:sldId id="435" r:id="rId41"/>
    <p:sldId id="438" r:id="rId42"/>
    <p:sldId id="426" r:id="rId43"/>
    <p:sldId id="437" r:id="rId44"/>
    <p:sldId id="441" r:id="rId45"/>
    <p:sldId id="420" r:id="rId46"/>
    <p:sldId id="421" r:id="rId47"/>
    <p:sldId id="434" r:id="rId48"/>
    <p:sldId id="436" r:id="rId49"/>
    <p:sldId id="274" r:id="rId5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0569A89-4287-4AC5-91CE-4F9532DAA1A7}">
          <p14:sldIdLst>
            <p14:sldId id="256"/>
            <p14:sldId id="279"/>
            <p14:sldId id="280"/>
            <p14:sldId id="388"/>
            <p14:sldId id="385"/>
            <p14:sldId id="386"/>
            <p14:sldId id="391"/>
            <p14:sldId id="387"/>
            <p14:sldId id="382"/>
            <p14:sldId id="429"/>
            <p14:sldId id="393"/>
            <p14:sldId id="394"/>
            <p14:sldId id="417"/>
            <p14:sldId id="395"/>
            <p14:sldId id="396"/>
            <p14:sldId id="428"/>
            <p14:sldId id="431"/>
            <p14:sldId id="443"/>
            <p14:sldId id="430"/>
            <p14:sldId id="403"/>
            <p14:sldId id="405"/>
            <p14:sldId id="423"/>
            <p14:sldId id="411"/>
            <p14:sldId id="407"/>
            <p14:sldId id="406"/>
            <p14:sldId id="408"/>
            <p14:sldId id="409"/>
            <p14:sldId id="410"/>
            <p14:sldId id="432"/>
            <p14:sldId id="439"/>
            <p14:sldId id="440"/>
            <p14:sldId id="424"/>
            <p14:sldId id="412"/>
            <p14:sldId id="425"/>
            <p14:sldId id="414"/>
            <p14:sldId id="413"/>
            <p14:sldId id="415"/>
            <p14:sldId id="416"/>
            <p14:sldId id="433"/>
            <p14:sldId id="435"/>
            <p14:sldId id="438"/>
            <p14:sldId id="426"/>
            <p14:sldId id="437"/>
            <p14:sldId id="441"/>
            <p14:sldId id="420"/>
            <p14:sldId id="421"/>
            <p14:sldId id="434"/>
            <p14:sldId id="436"/>
            <p14:sldId id="274"/>
          </p14:sldIdLst>
        </p14:section>
        <p14:section name="Untitled Section" id="{D4AF5EE6-D67D-49E2-B6A7-88AFBBC49E3F}">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AE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59" autoAdjust="0"/>
    <p:restoredTop sz="94671" autoAdjust="0"/>
  </p:normalViewPr>
  <p:slideViewPr>
    <p:cSldViewPr>
      <p:cViewPr varScale="1">
        <p:scale>
          <a:sx n="110" d="100"/>
          <a:sy n="110" d="100"/>
        </p:scale>
        <p:origin x="1704" y="108"/>
      </p:cViewPr>
      <p:guideLst>
        <p:guide orient="horz" pos="2160"/>
        <p:guide pos="2880"/>
      </p:guideLst>
    </p:cSldViewPr>
  </p:slideViewPr>
  <p:outlineViewPr>
    <p:cViewPr>
      <p:scale>
        <a:sx n="33" d="100"/>
        <a:sy n="33" d="100"/>
      </p:scale>
      <p:origin x="48" y="0"/>
    </p:cViewPr>
  </p:outlineViewPr>
  <p:notesTextViewPr>
    <p:cViewPr>
      <p:scale>
        <a:sx n="1" d="1"/>
        <a:sy n="1" d="1"/>
      </p:scale>
      <p:origin x="0" y="0"/>
    </p:cViewPr>
  </p:notesTextViewPr>
  <p:sorterViewPr>
    <p:cViewPr>
      <p:scale>
        <a:sx n="100" d="100"/>
        <a:sy n="100" d="100"/>
      </p:scale>
      <p:origin x="0" y="2742"/>
    </p:cViewPr>
  </p:sorterViewPr>
  <p:notesViewPr>
    <p:cSldViewPr>
      <p:cViewPr varScale="1">
        <p:scale>
          <a:sx n="89" d="100"/>
          <a:sy n="89" d="100"/>
        </p:scale>
        <p:origin x="-2850" y="-11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E7F5CF3A-995B-4F57-997D-FB2085A42748}" type="datetimeFigureOut">
              <a:rPr lang="en-US" smtClean="0"/>
              <a:t>7/20/2016</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C1E21003-4FDD-4016-9A76-76DF1534B413}" type="slidenum">
              <a:rPr lang="en-US" smtClean="0"/>
              <a:t>‹#›</a:t>
            </a:fld>
            <a:endParaRPr lang="en-US"/>
          </a:p>
        </p:txBody>
      </p:sp>
    </p:spTree>
    <p:extLst>
      <p:ext uri="{BB962C8B-B14F-4D97-AF65-F5344CB8AC3E}">
        <p14:creationId xmlns:p14="http://schemas.microsoft.com/office/powerpoint/2010/main" val="738357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3E032C37-3736-416C-9454-3C795897401C}" type="datetimeFigureOut">
              <a:rPr lang="en-US" smtClean="0"/>
              <a:t>7/20/2016</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D155378A-F1B0-4B85-9F85-5EABD8191C35}" type="slidenum">
              <a:rPr lang="en-US" smtClean="0"/>
              <a:t>‹#›</a:t>
            </a:fld>
            <a:endParaRPr lang="en-US"/>
          </a:p>
        </p:txBody>
      </p:sp>
    </p:spTree>
    <p:extLst>
      <p:ext uri="{BB962C8B-B14F-4D97-AF65-F5344CB8AC3E}">
        <p14:creationId xmlns:p14="http://schemas.microsoft.com/office/powerpoint/2010/main" val="3446654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55378A-F1B0-4B85-9F85-5EABD8191C35}" type="slidenum">
              <a:rPr lang="en-US" smtClean="0"/>
              <a:t>49</a:t>
            </a:fld>
            <a:endParaRPr lang="en-US"/>
          </a:p>
        </p:txBody>
      </p:sp>
    </p:spTree>
    <p:extLst>
      <p:ext uri="{BB962C8B-B14F-4D97-AF65-F5344CB8AC3E}">
        <p14:creationId xmlns:p14="http://schemas.microsoft.com/office/powerpoint/2010/main" val="2098346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470025"/>
          </a:xfrm>
        </p:spPr>
        <p:txBody>
          <a:bodyPr/>
          <a:lstStyle>
            <a:lvl1pPr>
              <a:defRPr b="1" cap="none"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822575"/>
            <a:ext cx="6400800" cy="1752600"/>
          </a:xfrm>
        </p:spPr>
        <p:txBody>
          <a:bodyPr/>
          <a:lstStyle>
            <a:lvl1pPr marL="0" indent="0" algn="ctr">
              <a:buNone/>
              <a:defRPr>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E7A3675-FC33-4834-8EAB-51443ED4FB97}" type="datetimeFigureOut">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B06794-AA7C-42A8-9F36-646F7E29FAA3}" type="slidenum">
              <a:rPr lang="en-US" smtClean="0"/>
              <a:t>‹#›</a:t>
            </a:fld>
            <a:endParaRPr lang="en-US"/>
          </a:p>
        </p:txBody>
      </p:sp>
    </p:spTree>
    <p:extLst>
      <p:ext uri="{BB962C8B-B14F-4D97-AF65-F5344CB8AC3E}">
        <p14:creationId xmlns:p14="http://schemas.microsoft.com/office/powerpoint/2010/main" val="3573376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7A3675-FC33-4834-8EAB-51443ED4FB97}" type="datetimeFigureOut">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B06794-AA7C-42A8-9F36-646F7E29FAA3}" type="slidenum">
              <a:rPr lang="en-US" smtClean="0"/>
              <a:t>‹#›</a:t>
            </a:fld>
            <a:endParaRPr lang="en-US"/>
          </a:p>
        </p:txBody>
      </p:sp>
    </p:spTree>
    <p:extLst>
      <p:ext uri="{BB962C8B-B14F-4D97-AF65-F5344CB8AC3E}">
        <p14:creationId xmlns:p14="http://schemas.microsoft.com/office/powerpoint/2010/main" val="2422392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7A3675-FC33-4834-8EAB-51443ED4FB97}" type="datetimeFigureOut">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B06794-AA7C-42A8-9F36-646F7E29FAA3}" type="slidenum">
              <a:rPr lang="en-US" smtClean="0"/>
              <a:t>‹#›</a:t>
            </a:fld>
            <a:endParaRPr lang="en-US"/>
          </a:p>
        </p:txBody>
      </p:sp>
    </p:spTree>
    <p:extLst>
      <p:ext uri="{BB962C8B-B14F-4D97-AF65-F5344CB8AC3E}">
        <p14:creationId xmlns:p14="http://schemas.microsoft.com/office/powerpoint/2010/main" val="3795886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7A3675-FC33-4834-8EAB-51443ED4FB97}" type="datetimeFigureOut">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B06794-AA7C-42A8-9F36-646F7E29FAA3}" type="slidenum">
              <a:rPr lang="en-US" smtClean="0"/>
              <a:t>‹#›</a:t>
            </a:fld>
            <a:endParaRPr lang="en-US"/>
          </a:p>
        </p:txBody>
      </p:sp>
    </p:spTree>
    <p:extLst>
      <p:ext uri="{BB962C8B-B14F-4D97-AF65-F5344CB8AC3E}">
        <p14:creationId xmlns:p14="http://schemas.microsoft.com/office/powerpoint/2010/main" val="3706547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057525"/>
            <a:ext cx="7772400" cy="1362075"/>
          </a:xfrm>
        </p:spPr>
        <p:txBody>
          <a:bodyPr anchor="t"/>
          <a:lstStyle>
            <a:lvl1pPr algn="l">
              <a:defRPr sz="4000" b="1" cap="none"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557338"/>
            <a:ext cx="7772400" cy="1500187"/>
          </a:xfrm>
        </p:spPr>
        <p:txBody>
          <a:bodyPr anchor="b"/>
          <a:lstStyle>
            <a:lvl1pPr marL="0" indent="0">
              <a:buNone/>
              <a:defRPr sz="2000">
                <a:solidFill>
                  <a:schemeClr val="bg2">
                    <a:lumMod val="9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228600" y="6096000"/>
            <a:ext cx="2133600" cy="365125"/>
          </a:xfrm>
        </p:spPr>
        <p:txBody>
          <a:bodyPr/>
          <a:lstStyle/>
          <a:p>
            <a:fld id="{EE7A3675-FC33-4834-8EAB-51443ED4FB97}" type="datetimeFigureOut">
              <a:rPr lang="en-US" smtClean="0"/>
              <a:t>7/20/2016</a:t>
            </a:fld>
            <a:endParaRPr lang="en-US"/>
          </a:p>
        </p:txBody>
      </p:sp>
      <p:sp>
        <p:nvSpPr>
          <p:cNvPr id="6" name="Slide Number Placeholder 5"/>
          <p:cNvSpPr>
            <a:spLocks noGrp="1"/>
          </p:cNvSpPr>
          <p:nvPr>
            <p:ph type="sldNum" sz="quarter" idx="12"/>
          </p:nvPr>
        </p:nvSpPr>
        <p:spPr>
          <a:xfrm>
            <a:off x="6934200" y="6492875"/>
            <a:ext cx="2133600" cy="365125"/>
          </a:xfrm>
        </p:spPr>
        <p:txBody>
          <a:bodyPr/>
          <a:lstStyle/>
          <a:p>
            <a:fld id="{C9B06794-AA7C-42A8-9F36-646F7E29FAA3}" type="slidenum">
              <a:rPr lang="en-US" smtClean="0"/>
              <a:t>‹#›</a:t>
            </a:fld>
            <a:endParaRPr lang="en-US"/>
          </a:p>
        </p:txBody>
      </p:sp>
    </p:spTree>
    <p:extLst>
      <p:ext uri="{BB962C8B-B14F-4D97-AF65-F5344CB8AC3E}">
        <p14:creationId xmlns:p14="http://schemas.microsoft.com/office/powerpoint/2010/main" val="853168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7A3675-FC33-4834-8EAB-51443ED4FB97}" type="datetimeFigureOut">
              <a:rPr lang="en-US" smtClean="0"/>
              <a:t>7/20/2016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B06794-AA7C-42A8-9F36-646F7E29FAA3}" type="slidenum">
              <a:rPr lang="en-US" smtClean="0"/>
              <a:t>‹#›</a:t>
            </a:fld>
            <a:endParaRPr lang="en-US"/>
          </a:p>
        </p:txBody>
      </p:sp>
    </p:spTree>
    <p:extLst>
      <p:ext uri="{BB962C8B-B14F-4D97-AF65-F5344CB8AC3E}">
        <p14:creationId xmlns:p14="http://schemas.microsoft.com/office/powerpoint/2010/main" val="3469268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705600" y="6096000"/>
            <a:ext cx="2133600" cy="365125"/>
          </a:xfrm>
        </p:spPr>
        <p:txBody>
          <a:bodyPr/>
          <a:lstStyle/>
          <a:p>
            <a:fld id="{EE7A3675-FC33-4834-8EAB-51443ED4FB97}" type="datetimeFigureOut">
              <a:rPr lang="en-US" smtClean="0"/>
              <a:t>7/20/2016</a:t>
            </a:fld>
            <a:endParaRPr lang="en-US"/>
          </a:p>
        </p:txBody>
      </p:sp>
      <p:sp>
        <p:nvSpPr>
          <p:cNvPr id="9" name="Slide Number Placeholder 8"/>
          <p:cNvSpPr>
            <a:spLocks noGrp="1"/>
          </p:cNvSpPr>
          <p:nvPr>
            <p:ph type="sldNum" sz="quarter" idx="12"/>
          </p:nvPr>
        </p:nvSpPr>
        <p:spPr>
          <a:xfrm>
            <a:off x="7000875" y="6492875"/>
            <a:ext cx="1990725" cy="365125"/>
          </a:xfrm>
        </p:spPr>
        <p:txBody>
          <a:bodyPr/>
          <a:lstStyle/>
          <a:p>
            <a:fld id="{C9B06794-AA7C-42A8-9F36-646F7E29FAA3}" type="slidenum">
              <a:rPr lang="en-US" smtClean="0"/>
              <a:t>‹#›</a:t>
            </a:fld>
            <a:endParaRPr lang="en-US"/>
          </a:p>
        </p:txBody>
      </p:sp>
    </p:spTree>
    <p:extLst>
      <p:ext uri="{BB962C8B-B14F-4D97-AF65-F5344CB8AC3E}">
        <p14:creationId xmlns:p14="http://schemas.microsoft.com/office/powerpoint/2010/main" val="2055194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7A3675-FC33-4834-8EAB-51443ED4FB97}" type="datetimeFigureOut">
              <a:rPr lang="en-US" smtClean="0"/>
              <a:t>7/20/2016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B06794-AA7C-42A8-9F36-646F7E29FAA3}" type="slidenum">
              <a:rPr lang="en-US" smtClean="0"/>
              <a:t>‹#›</a:t>
            </a:fld>
            <a:endParaRPr lang="en-US"/>
          </a:p>
        </p:txBody>
      </p:sp>
    </p:spTree>
    <p:extLst>
      <p:ext uri="{BB962C8B-B14F-4D97-AF65-F5344CB8AC3E}">
        <p14:creationId xmlns:p14="http://schemas.microsoft.com/office/powerpoint/2010/main" val="1898989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7A3675-FC33-4834-8EAB-51443ED4FB97}" type="datetimeFigureOut">
              <a:rPr lang="en-US" smtClean="0"/>
              <a:t>7/20/2016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B06794-AA7C-42A8-9F36-646F7E29FAA3}" type="slidenum">
              <a:rPr lang="en-US" smtClean="0"/>
              <a:t>‹#›</a:t>
            </a:fld>
            <a:endParaRPr lang="en-US"/>
          </a:p>
        </p:txBody>
      </p:sp>
    </p:spTree>
    <p:extLst>
      <p:ext uri="{BB962C8B-B14F-4D97-AF65-F5344CB8AC3E}">
        <p14:creationId xmlns:p14="http://schemas.microsoft.com/office/powerpoint/2010/main" val="3295474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7A3675-FC33-4834-8EAB-51443ED4FB97}" type="datetimeFigureOut">
              <a:rPr lang="en-US" smtClean="0"/>
              <a:t>7/20/2016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B06794-AA7C-42A8-9F36-646F7E29FAA3}" type="slidenum">
              <a:rPr lang="en-US" smtClean="0"/>
              <a:t>‹#›</a:t>
            </a:fld>
            <a:endParaRPr lang="en-US"/>
          </a:p>
        </p:txBody>
      </p:sp>
    </p:spTree>
    <p:extLst>
      <p:ext uri="{BB962C8B-B14F-4D97-AF65-F5344CB8AC3E}">
        <p14:creationId xmlns:p14="http://schemas.microsoft.com/office/powerpoint/2010/main" val="454881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7A3675-FC33-4834-8EAB-51443ED4FB97}" type="datetimeFigureOut">
              <a:rPr lang="en-US" smtClean="0"/>
              <a:t>7/20/2016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B06794-AA7C-42A8-9F36-646F7E29FAA3}" type="slidenum">
              <a:rPr lang="en-US" smtClean="0"/>
              <a:t>‹#›</a:t>
            </a:fld>
            <a:endParaRPr lang="en-US"/>
          </a:p>
        </p:txBody>
      </p:sp>
    </p:spTree>
    <p:extLst>
      <p:ext uri="{BB962C8B-B14F-4D97-AF65-F5344CB8AC3E}">
        <p14:creationId xmlns:p14="http://schemas.microsoft.com/office/powerpoint/2010/main" val="443774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7800" y="274638"/>
            <a:ext cx="72390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7A3675-FC33-4834-8EAB-51443ED4FB97}" type="datetimeFigureOut">
              <a:rPr lang="en-US" smtClean="0"/>
              <a:t>7/20/2016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B06794-AA7C-42A8-9F36-646F7E29FAA3}" type="slidenum">
              <a:rPr lang="en-US" smtClean="0"/>
              <a:t>‹#›</a:t>
            </a:fld>
            <a:endParaRPr lang="en-US"/>
          </a:p>
        </p:txBody>
      </p:sp>
    </p:spTree>
    <p:extLst>
      <p:ext uri="{BB962C8B-B14F-4D97-AF65-F5344CB8AC3E}">
        <p14:creationId xmlns:p14="http://schemas.microsoft.com/office/powerpoint/2010/main" val="1641728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bg2">
              <a:lumMod val="9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gif"/><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4666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76400"/>
            <a:ext cx="7772400" cy="1590675"/>
          </a:xfrm>
        </p:spPr>
        <p:txBody>
          <a:bodyPr>
            <a:normAutofit fontScale="90000"/>
          </a:bodyPr>
          <a:lstStyle/>
          <a:p>
            <a:r>
              <a:rPr lang="en-US" b="1" dirty="0" smtClean="0">
                <a:solidFill>
                  <a:schemeClr val="tx1">
                    <a:alpha val="95000"/>
                  </a:schemeClr>
                </a:solidFill>
              </a:rPr>
              <a:t>Strategy 1.2 </a:t>
            </a:r>
            <a:r>
              <a:rPr lang="en-US" dirty="0" smtClean="0">
                <a:solidFill>
                  <a:schemeClr val="tx1">
                    <a:alpha val="95000"/>
                  </a:schemeClr>
                </a:solidFill>
              </a:rPr>
              <a:t>– Protect DPS Officers through Training and Resource Commitment</a:t>
            </a:r>
            <a:r>
              <a:rPr lang="en-US" b="1" dirty="0" smtClean="0">
                <a:solidFill>
                  <a:schemeClr val="tx1">
                    <a:alpha val="95000"/>
                  </a:schemeClr>
                </a:solidFill>
              </a:rPr>
              <a:t> </a:t>
            </a:r>
            <a:endParaRPr lang="en-US" b="1" dirty="0">
              <a:solidFill>
                <a:schemeClr val="tx1">
                  <a:alpha val="95000"/>
                </a:schemeClr>
              </a:solidFill>
            </a:endParaRPr>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051"/>
          <a:stretch/>
        </p:blipFill>
        <p:spPr bwMode="auto">
          <a:xfrm>
            <a:off x="4517407" y="3667259"/>
            <a:ext cx="3407393" cy="195392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407" y="3657600"/>
            <a:ext cx="2928602" cy="195392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328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052"/>
            <a:ext cx="3008313" cy="1162050"/>
          </a:xfrm>
        </p:spPr>
        <p:txBody>
          <a:bodyPr/>
          <a:lstStyle/>
          <a:p>
            <a:r>
              <a:rPr lang="en-US" sz="3200" dirty="0" smtClean="0"/>
              <a:t>Objective 1.2.2 </a:t>
            </a:r>
            <a:endParaRPr lang="en-US" sz="3200" dirty="0"/>
          </a:p>
        </p:txBody>
      </p:sp>
      <p:sp>
        <p:nvSpPr>
          <p:cNvPr id="4" name="Text Placeholder 3"/>
          <p:cNvSpPr>
            <a:spLocks noGrp="1"/>
          </p:cNvSpPr>
          <p:nvPr>
            <p:ph type="body" sz="half" idx="2"/>
          </p:nvPr>
        </p:nvSpPr>
        <p:spPr>
          <a:xfrm>
            <a:off x="457200" y="1647103"/>
            <a:ext cx="4800600" cy="1079500"/>
          </a:xfrm>
        </p:spPr>
        <p:txBody>
          <a:bodyPr>
            <a:normAutofit/>
          </a:bodyPr>
          <a:lstStyle/>
          <a:p>
            <a:r>
              <a:rPr lang="en-US" sz="2400" dirty="0"/>
              <a:t>Improve the quality of Tele-Communications Office </a:t>
            </a:r>
            <a:r>
              <a:rPr lang="en-US" sz="2400" dirty="0" smtClean="0"/>
              <a:t>applicants.</a:t>
            </a:r>
            <a:endParaRPr lang="en-US" sz="2400" dirty="0"/>
          </a:p>
        </p:txBody>
      </p:sp>
      <p:pic>
        <p:nvPicPr>
          <p:cNvPr id="3075" name="Picture 2" descr="https://pbs.twimg.com/media/CfzG9HuUAAAFF8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355002"/>
            <a:ext cx="2782956" cy="443619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9" y="2798039"/>
            <a:ext cx="4442631" cy="2976563"/>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221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Objective 1.2.3 </a:t>
            </a:r>
            <a:endParaRPr lang="en-US" sz="3200" dirty="0"/>
          </a:p>
        </p:txBody>
      </p:sp>
      <p:sp>
        <p:nvSpPr>
          <p:cNvPr id="4" name="Text Placeholder 3"/>
          <p:cNvSpPr>
            <a:spLocks noGrp="1"/>
          </p:cNvSpPr>
          <p:nvPr>
            <p:ph type="body" sz="half" idx="2"/>
          </p:nvPr>
        </p:nvSpPr>
        <p:spPr>
          <a:xfrm>
            <a:off x="457200" y="1435101"/>
            <a:ext cx="3008313" cy="1993899"/>
          </a:xfrm>
        </p:spPr>
        <p:txBody>
          <a:bodyPr>
            <a:normAutofit fontScale="92500" lnSpcReduction="10000"/>
          </a:bodyPr>
          <a:lstStyle/>
          <a:p>
            <a:r>
              <a:rPr lang="en-US" sz="2000" dirty="0"/>
              <a:t>Assist South Carolina </a:t>
            </a:r>
            <a:r>
              <a:rPr lang="en-US" sz="2000" dirty="0" smtClean="0"/>
              <a:t>law enforcement and governmental </a:t>
            </a:r>
            <a:r>
              <a:rPr lang="en-US" sz="2000" dirty="0"/>
              <a:t>agencies obtain a broader understanding of immigration laws and </a:t>
            </a:r>
            <a:r>
              <a:rPr lang="en-US" sz="2000" dirty="0" smtClean="0"/>
              <a:t>application.</a:t>
            </a:r>
          </a:p>
          <a:p>
            <a:endParaRPr lang="en-US" sz="2000" dirty="0"/>
          </a:p>
          <a:p>
            <a:endParaRPr lang="en-US" sz="2000" dirty="0"/>
          </a:p>
        </p:txBody>
      </p:sp>
      <p:pic>
        <p:nvPicPr>
          <p:cNvPr id="5" name="Picture 4"/>
          <p:cNvPicPr/>
          <p:nvPr/>
        </p:nvPicPr>
        <p:blipFill>
          <a:blip r:embed="rId2"/>
          <a:stretch>
            <a:fillRect/>
          </a:stretch>
        </p:blipFill>
        <p:spPr>
          <a:xfrm>
            <a:off x="3962400" y="1600200"/>
            <a:ext cx="4366952" cy="4238626"/>
          </a:xfrm>
          <a:prstGeom prst="rect">
            <a:avLst/>
          </a:prstGeom>
          <a:noFill/>
          <a:ln>
            <a:solidFill>
              <a:schemeClr val="tx1"/>
            </a:solidFill>
          </a:ln>
          <a:effectLst>
            <a:outerShdw blurRad="50800" dist="38100" dir="2700000" algn="tl" rotWithShape="0">
              <a:prstClr val="black">
                <a:alpha val="40000"/>
              </a:prstClr>
            </a:outerShdw>
          </a:effectLst>
        </p:spPr>
      </p:pic>
      <p:sp>
        <p:nvSpPr>
          <p:cNvPr id="6" name="Rectangle 5"/>
          <p:cNvSpPr/>
          <p:nvPr/>
        </p:nvSpPr>
        <p:spPr>
          <a:xfrm>
            <a:off x="533400" y="4191000"/>
            <a:ext cx="3198653" cy="1938992"/>
          </a:xfrm>
          <a:prstGeom prst="rect">
            <a:avLst/>
          </a:prstGeom>
        </p:spPr>
        <p:txBody>
          <a:bodyPr wrap="square">
            <a:spAutoFit/>
          </a:bodyPr>
          <a:lstStyle/>
          <a:p>
            <a:r>
              <a:rPr lang="en-US" sz="2000" b="1" dirty="0" smtClean="0"/>
              <a:t>**  Objective </a:t>
            </a:r>
            <a:r>
              <a:rPr lang="en-US" sz="2000" b="1" dirty="0"/>
              <a:t>2.2.1</a:t>
            </a:r>
            <a:r>
              <a:rPr lang="en-US" sz="2000" dirty="0"/>
              <a:t> - Identify/host training opportunities in Human Trafficking, Fraudulent Document Recognition and Identity Fraud</a:t>
            </a:r>
          </a:p>
        </p:txBody>
      </p:sp>
      <p:sp>
        <p:nvSpPr>
          <p:cNvPr id="8" name="Title 1"/>
          <p:cNvSpPr txBox="1">
            <a:spLocks/>
          </p:cNvSpPr>
          <p:nvPr/>
        </p:nvSpPr>
        <p:spPr>
          <a:xfrm>
            <a:off x="457200" y="3609975"/>
            <a:ext cx="2819400" cy="581025"/>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bg2">
                    <a:lumMod val="90000"/>
                  </a:schemeClr>
                </a:solidFill>
                <a:latin typeface="+mj-lt"/>
                <a:ea typeface="+mj-ea"/>
                <a:cs typeface="+mj-cs"/>
              </a:defRPr>
            </a:lvl1pPr>
          </a:lstStyle>
          <a:p>
            <a:r>
              <a:rPr lang="en-US" sz="3200" dirty="0" smtClean="0"/>
              <a:t>Objective 2.2.1</a:t>
            </a:r>
            <a:endParaRPr lang="en-US" sz="3200" dirty="0"/>
          </a:p>
        </p:txBody>
      </p:sp>
    </p:spTree>
    <p:extLst>
      <p:ext uri="{BB962C8B-B14F-4D97-AF65-F5344CB8AC3E}">
        <p14:creationId xmlns:p14="http://schemas.microsoft.com/office/powerpoint/2010/main" val="2532887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61" y="228600"/>
            <a:ext cx="5111750" cy="488950"/>
          </a:xfrm>
        </p:spPr>
        <p:txBody>
          <a:bodyPr>
            <a:normAutofit fontScale="92500" lnSpcReduction="20000"/>
          </a:bodyPr>
          <a:lstStyle/>
          <a:p>
            <a:pPr marL="0" indent="0">
              <a:buNone/>
            </a:pPr>
            <a:r>
              <a:rPr lang="en-US" dirty="0" smtClean="0"/>
              <a:t>Immigration Continued</a:t>
            </a:r>
            <a:endParaRPr lang="en-US" dirty="0"/>
          </a:p>
        </p:txBody>
      </p:sp>
      <p:sp>
        <p:nvSpPr>
          <p:cNvPr id="5" name="Rectangle 4"/>
          <p:cNvSpPr/>
          <p:nvPr/>
        </p:nvSpPr>
        <p:spPr>
          <a:xfrm>
            <a:off x="533400" y="2278320"/>
            <a:ext cx="7820167" cy="2369880"/>
          </a:xfrm>
          <a:prstGeom prst="rect">
            <a:avLst/>
          </a:prstGeom>
        </p:spPr>
        <p:txBody>
          <a:bodyPr wrap="square">
            <a:spAutoFit/>
          </a:bodyPr>
          <a:lstStyle/>
          <a:p>
            <a:r>
              <a:rPr lang="en-US" sz="2800" b="1" dirty="0" smtClean="0"/>
              <a:t>** Goal </a:t>
            </a:r>
            <a:r>
              <a:rPr lang="en-US" sz="2800" b="1" dirty="0"/>
              <a:t>4: Quality Customer Service Delivery</a:t>
            </a:r>
          </a:p>
          <a:p>
            <a:pPr lvl="1"/>
            <a:r>
              <a:rPr lang="en-US" sz="2800" b="1" dirty="0"/>
              <a:t>Strategy 4.1</a:t>
            </a:r>
            <a:r>
              <a:rPr lang="en-US" sz="2800" dirty="0"/>
              <a:t> - Ensure Continuous Improvement of Customer </a:t>
            </a:r>
            <a:r>
              <a:rPr lang="en-US" sz="2400" dirty="0"/>
              <a:t>Service/Respond to Information Needs of the Public </a:t>
            </a:r>
          </a:p>
          <a:p>
            <a:pPr lvl="2"/>
            <a:r>
              <a:rPr lang="en-US" sz="2000" b="1" dirty="0"/>
              <a:t>Objective 4.1.1 - </a:t>
            </a:r>
            <a:r>
              <a:rPr lang="en-US" sz="2000" dirty="0"/>
              <a:t>Decrease the number of criminal related offenses involving illegal foreign nationals</a:t>
            </a:r>
          </a:p>
        </p:txBody>
      </p:sp>
    </p:spTree>
    <p:extLst>
      <p:ext uri="{BB962C8B-B14F-4D97-AF65-F5344CB8AC3E}">
        <p14:creationId xmlns:p14="http://schemas.microsoft.com/office/powerpoint/2010/main" val="3025936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31502" y="3352800"/>
            <a:ext cx="2745476" cy="1143000"/>
          </a:xfrm>
        </p:spPr>
        <p:txBody>
          <a:bodyPr>
            <a:normAutofit fontScale="85000" lnSpcReduction="10000"/>
          </a:bodyPr>
          <a:lstStyle/>
          <a:p>
            <a:pPr marL="114300" indent="0">
              <a:buNone/>
            </a:pPr>
            <a:r>
              <a:rPr lang="en-US" dirty="0" smtClean="0"/>
              <a:t>Reduce </a:t>
            </a:r>
            <a:r>
              <a:rPr lang="en-US" dirty="0"/>
              <a:t>trooper trainee turnover</a:t>
            </a:r>
            <a:endParaRPr lang="en-US" dirty="0" smtClean="0"/>
          </a:p>
          <a:p>
            <a:pPr lvl="2"/>
            <a:endParaRPr lang="en-US" dirty="0" smtClean="0"/>
          </a:p>
        </p:txBody>
      </p:sp>
      <p:sp>
        <p:nvSpPr>
          <p:cNvPr id="6" name="Title 1"/>
          <p:cNvSpPr txBox="1">
            <a:spLocks/>
          </p:cNvSpPr>
          <p:nvPr/>
        </p:nvSpPr>
        <p:spPr>
          <a:xfrm>
            <a:off x="302525" y="2504538"/>
            <a:ext cx="2745475" cy="8858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2">
                    <a:lumMod val="90000"/>
                  </a:schemeClr>
                </a:solidFill>
                <a:latin typeface="+mj-lt"/>
                <a:ea typeface="+mj-ea"/>
                <a:cs typeface="+mj-cs"/>
              </a:defRPr>
            </a:lvl1pPr>
          </a:lstStyle>
          <a:p>
            <a:r>
              <a:rPr lang="en-US" sz="3200" dirty="0" smtClean="0"/>
              <a:t>Objective 1.2.4 </a:t>
            </a:r>
            <a:endParaRPr lang="en-US" sz="3200" dirty="0"/>
          </a:p>
        </p:txBody>
      </p:sp>
      <p:pic>
        <p:nvPicPr>
          <p:cNvPr id="4098"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6955" y="2133600"/>
            <a:ext cx="5042470" cy="298608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379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1825507"/>
            <a:ext cx="4238767" cy="1070093"/>
          </a:xfrm>
        </p:spPr>
        <p:txBody>
          <a:bodyPr>
            <a:normAutofit fontScale="85000" lnSpcReduction="10000"/>
          </a:bodyPr>
          <a:lstStyle/>
          <a:p>
            <a:pPr marL="114300" indent="0">
              <a:buNone/>
            </a:pPr>
            <a:r>
              <a:rPr lang="en-US" dirty="0" smtClean="0"/>
              <a:t>Train </a:t>
            </a:r>
            <a:r>
              <a:rPr lang="en-US" dirty="0"/>
              <a:t>BPS officers on current emergency response plans</a:t>
            </a:r>
            <a:endParaRPr lang="en-US" dirty="0" smtClean="0"/>
          </a:p>
          <a:p>
            <a:pPr lvl="2"/>
            <a:endParaRPr lang="en-US" dirty="0" smtClean="0"/>
          </a:p>
        </p:txBody>
      </p:sp>
      <p:sp>
        <p:nvSpPr>
          <p:cNvPr id="6" name="Title 1"/>
          <p:cNvSpPr txBox="1">
            <a:spLocks/>
          </p:cNvSpPr>
          <p:nvPr/>
        </p:nvSpPr>
        <p:spPr>
          <a:xfrm>
            <a:off x="344487" y="895350"/>
            <a:ext cx="3008313" cy="11620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2">
                    <a:lumMod val="90000"/>
                  </a:schemeClr>
                </a:solidFill>
                <a:latin typeface="+mj-lt"/>
                <a:ea typeface="+mj-ea"/>
                <a:cs typeface="+mj-cs"/>
              </a:defRPr>
            </a:lvl1pPr>
          </a:lstStyle>
          <a:p>
            <a:r>
              <a:rPr lang="en-US" sz="3200" dirty="0" smtClean="0"/>
              <a:t>Objective 1.2.5 </a:t>
            </a:r>
            <a:endParaRPr lang="en-US" sz="32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1376889"/>
            <a:ext cx="3457459" cy="4420756"/>
          </a:xfrm>
          <a:prstGeom prst="rect">
            <a:avLst/>
          </a:prstGeom>
          <a:noFill/>
          <a:ln>
            <a:solidFill>
              <a:schemeClr val="tx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633" y="2971800"/>
            <a:ext cx="4238767" cy="2825845"/>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89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52600"/>
            <a:ext cx="8229600" cy="457200"/>
          </a:xfrm>
        </p:spPr>
        <p:txBody>
          <a:bodyPr>
            <a:noAutofit/>
          </a:bodyPr>
          <a:lstStyle/>
          <a:p>
            <a:pPr algn="l"/>
            <a:r>
              <a:rPr lang="en-US" sz="3600" dirty="0"/>
              <a:t>Goal 1</a:t>
            </a:r>
            <a:r>
              <a:rPr lang="en-US" sz="3600" dirty="0" smtClean="0"/>
              <a:t>: Potential Negative Impacts</a:t>
            </a:r>
            <a:endParaRPr lang="en-US" sz="3600" dirty="0"/>
          </a:p>
        </p:txBody>
      </p:sp>
      <p:sp>
        <p:nvSpPr>
          <p:cNvPr id="3" name="Content Placeholder 2"/>
          <p:cNvSpPr>
            <a:spLocks noGrp="1"/>
          </p:cNvSpPr>
          <p:nvPr>
            <p:ph idx="1"/>
          </p:nvPr>
        </p:nvSpPr>
        <p:spPr>
          <a:xfrm>
            <a:off x="381000" y="2362200"/>
            <a:ext cx="8458200" cy="4419600"/>
          </a:xfrm>
        </p:spPr>
        <p:txBody>
          <a:bodyPr>
            <a:normAutofit/>
          </a:bodyPr>
          <a:lstStyle/>
          <a:p>
            <a:pPr>
              <a:spcAft>
                <a:spcPts val="300"/>
              </a:spcAft>
            </a:pPr>
            <a:r>
              <a:rPr lang="en-US" sz="1600" dirty="0"/>
              <a:t>Public is not informed of traffic safety initiatives and is unable to make prudent decisions.</a:t>
            </a:r>
          </a:p>
          <a:p>
            <a:pPr>
              <a:spcAft>
                <a:spcPts val="300"/>
              </a:spcAft>
            </a:pPr>
            <a:r>
              <a:rPr lang="en-US" sz="1600" dirty="0"/>
              <a:t>Reductions in officer safety place DPS officers </a:t>
            </a:r>
            <a:r>
              <a:rPr lang="en-US" sz="1600" dirty="0" smtClean="0"/>
              <a:t>at risk and creates financial </a:t>
            </a:r>
            <a:r>
              <a:rPr lang="en-US" sz="1600" dirty="0"/>
              <a:t>inefficiencies through turnover.	</a:t>
            </a:r>
          </a:p>
          <a:p>
            <a:pPr>
              <a:spcAft>
                <a:spcPts val="300"/>
              </a:spcAft>
            </a:pPr>
            <a:r>
              <a:rPr lang="en-US" sz="1600" dirty="0"/>
              <a:t>Not improving the quality of Tele-Communications Office applicants results in poor service to </a:t>
            </a:r>
            <a:r>
              <a:rPr lang="en-US" sz="1600" dirty="0" smtClean="0"/>
              <a:t>officers and poor service to the </a:t>
            </a:r>
            <a:r>
              <a:rPr lang="en-US" sz="1600" dirty="0"/>
              <a:t>public in emergency situations and higher costs for the state.	</a:t>
            </a:r>
          </a:p>
          <a:p>
            <a:pPr>
              <a:spcAft>
                <a:spcPts val="300"/>
              </a:spcAft>
            </a:pPr>
            <a:r>
              <a:rPr lang="en-US" sz="1600" dirty="0"/>
              <a:t>Local agencies will not have a complete understanding of enforcement of immigration laws in their communities.</a:t>
            </a:r>
          </a:p>
          <a:p>
            <a:pPr>
              <a:spcAft>
                <a:spcPts val="300"/>
              </a:spcAft>
            </a:pPr>
            <a:r>
              <a:rPr lang="en-US" sz="1600" dirty="0" smtClean="0"/>
              <a:t>BPS </a:t>
            </a:r>
            <a:r>
              <a:rPr lang="en-US" sz="1600" dirty="0"/>
              <a:t>not being trained on current emergency response plans places employees and visitors to state facilities at risk.</a:t>
            </a:r>
          </a:p>
        </p:txBody>
      </p:sp>
    </p:spTree>
    <p:extLst>
      <p:ext uri="{BB962C8B-B14F-4D97-AF65-F5344CB8AC3E}">
        <p14:creationId xmlns:p14="http://schemas.microsoft.com/office/powerpoint/2010/main" val="1680388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52600"/>
            <a:ext cx="8229600" cy="457200"/>
          </a:xfrm>
        </p:spPr>
        <p:txBody>
          <a:bodyPr>
            <a:noAutofit/>
          </a:bodyPr>
          <a:lstStyle/>
          <a:p>
            <a:pPr algn="l"/>
            <a:r>
              <a:rPr lang="en-US" sz="3600" dirty="0"/>
              <a:t>Goal 1</a:t>
            </a:r>
            <a:r>
              <a:rPr lang="en-US" sz="3600" dirty="0" smtClean="0"/>
              <a:t>: Potential Negative Impacts</a:t>
            </a:r>
            <a:endParaRPr lang="en-US" sz="3600" dirty="0"/>
          </a:p>
        </p:txBody>
      </p:sp>
      <p:sp>
        <p:nvSpPr>
          <p:cNvPr id="3" name="Content Placeholder 2"/>
          <p:cNvSpPr>
            <a:spLocks noGrp="1"/>
          </p:cNvSpPr>
          <p:nvPr>
            <p:ph idx="1"/>
          </p:nvPr>
        </p:nvSpPr>
        <p:spPr>
          <a:xfrm>
            <a:off x="381000" y="2286000"/>
            <a:ext cx="8305800" cy="3886200"/>
          </a:xfrm>
        </p:spPr>
        <p:txBody>
          <a:bodyPr>
            <a:normAutofit fontScale="70000" lnSpcReduction="20000"/>
          </a:bodyPr>
          <a:lstStyle/>
          <a:p>
            <a:pPr>
              <a:spcAft>
                <a:spcPts val="300"/>
              </a:spcAft>
            </a:pPr>
            <a:r>
              <a:rPr lang="en-US" sz="2500" dirty="0"/>
              <a:t>Traffic Injuries result in physical pain, emotional pain, lost work, lost income, higher insurance rates, and other economic loss. Reducing traffic injuries reduces these burdens on the state.</a:t>
            </a:r>
          </a:p>
          <a:p>
            <a:pPr>
              <a:spcAft>
                <a:spcPts val="300"/>
              </a:spcAft>
            </a:pPr>
            <a:r>
              <a:rPr lang="en-US" sz="2500" dirty="0"/>
              <a:t>By not efficiently administering grants and safety programs, agencies and service providers are less able to accomplish their missions of serving the public.	</a:t>
            </a:r>
          </a:p>
          <a:p>
            <a:pPr>
              <a:spcAft>
                <a:spcPts val="300"/>
              </a:spcAft>
            </a:pPr>
            <a:r>
              <a:rPr lang="en-US" sz="2500" dirty="0"/>
              <a:t>Traffic collisions result in fatalities, injuries, property damage and economic loss. By not reducing the number of traffic collisions, the public is subjected to these negative incidents.	</a:t>
            </a:r>
          </a:p>
          <a:p>
            <a:pPr>
              <a:spcAft>
                <a:spcPts val="300"/>
              </a:spcAft>
            </a:pPr>
            <a:r>
              <a:rPr lang="en-US" sz="2500" dirty="0"/>
              <a:t>Commercial traffic collisions result in loss of life, emotional pain, lost income, higher insurance rates, and other economic loss. Reducing traffic fatalities reduces these burdens on the state.		</a:t>
            </a:r>
          </a:p>
          <a:p>
            <a:pPr>
              <a:spcAft>
                <a:spcPts val="300"/>
              </a:spcAft>
            </a:pPr>
            <a:r>
              <a:rPr lang="en-US" sz="2500" dirty="0"/>
              <a:t>Traffic fatalities result in loss of life, emotional pain, lost income, higher insurance rates, and other economic loss. Increasing seat belt usage has proven to reduce traffic fatalities.</a:t>
            </a:r>
          </a:p>
          <a:p>
            <a:pPr marL="0" indent="0">
              <a:buNone/>
            </a:pPr>
            <a:endParaRPr lang="en-US" dirty="0"/>
          </a:p>
        </p:txBody>
      </p:sp>
    </p:spTree>
    <p:extLst>
      <p:ext uri="{BB962C8B-B14F-4D97-AF65-F5344CB8AC3E}">
        <p14:creationId xmlns:p14="http://schemas.microsoft.com/office/powerpoint/2010/main" val="490961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outerShdw blurRad="38100" dist="38100" dir="2700000" algn="tl">
                    <a:srgbClr val="000000">
                      <a:alpha val="43137"/>
                    </a:srgbClr>
                  </a:outerShdw>
                </a:effectLst>
              </a:rPr>
              <a:t>Goal 2: Professional Development and Workforce Planning</a:t>
            </a:r>
            <a:br>
              <a:rPr lang="en-US" dirty="0">
                <a:effectLst>
                  <a:outerShdw blurRad="38100" dist="38100" dir="2700000" algn="tl">
                    <a:srgbClr val="000000">
                      <a:alpha val="43137"/>
                    </a:srgbClr>
                  </a:outerShdw>
                </a:effectLst>
              </a:rPr>
            </a:br>
            <a:endParaRPr lang="en-US" dirty="0"/>
          </a:p>
        </p:txBody>
      </p:sp>
    </p:spTree>
    <p:extLst>
      <p:ext uri="{BB962C8B-B14F-4D97-AF65-F5344CB8AC3E}">
        <p14:creationId xmlns:p14="http://schemas.microsoft.com/office/powerpoint/2010/main" val="1964114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133600"/>
            <a:ext cx="7772400" cy="1666875"/>
          </a:xfrm>
        </p:spPr>
        <p:txBody>
          <a:bodyPr>
            <a:normAutofit/>
          </a:bodyPr>
          <a:lstStyle/>
          <a:p>
            <a:r>
              <a:rPr lang="en-US" b="1" dirty="0" smtClean="0">
                <a:solidFill>
                  <a:schemeClr val="tx1">
                    <a:alpha val="95000"/>
                  </a:schemeClr>
                </a:solidFill>
              </a:rPr>
              <a:t>Strategy 2.1 </a:t>
            </a:r>
            <a:r>
              <a:rPr lang="en-US" dirty="0" smtClean="0">
                <a:solidFill>
                  <a:schemeClr val="tx1">
                    <a:alpha val="95000"/>
                  </a:schemeClr>
                </a:solidFill>
              </a:rPr>
              <a:t>– Attract, Recruit and Retain a Professional Workforce</a:t>
            </a:r>
            <a:endParaRPr lang="en-US" b="1" dirty="0">
              <a:solidFill>
                <a:schemeClr val="tx1">
                  <a:alpha val="95000"/>
                </a:schemeClr>
              </a:solidFill>
            </a:endParaRP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5613" r="4426" b="8821"/>
          <a:stretch/>
        </p:blipFill>
        <p:spPr bwMode="auto">
          <a:xfrm>
            <a:off x="2514600" y="3810001"/>
            <a:ext cx="4633777" cy="1763167"/>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04800" y="3810001"/>
            <a:ext cx="2050472" cy="176212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838" b="12037"/>
          <a:stretch/>
        </p:blipFill>
        <p:spPr bwMode="auto">
          <a:xfrm>
            <a:off x="7315200" y="3810000"/>
            <a:ext cx="1504856" cy="176212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865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838200"/>
          </a:xfrm>
        </p:spPr>
        <p:txBody>
          <a:bodyPr>
            <a:normAutofit/>
          </a:bodyPr>
          <a:lstStyle/>
          <a:p>
            <a:pPr algn="l"/>
            <a:r>
              <a:rPr lang="en-US" sz="3600" dirty="0" smtClean="0"/>
              <a:t>Strategic Plan: </a:t>
            </a:r>
            <a:r>
              <a:rPr lang="en-US" dirty="0" smtClean="0"/>
              <a:t>		     </a:t>
            </a:r>
            <a:endParaRPr lang="en-US" dirty="0"/>
          </a:p>
        </p:txBody>
      </p:sp>
      <p:sp>
        <p:nvSpPr>
          <p:cNvPr id="3" name="Content Placeholder 2"/>
          <p:cNvSpPr>
            <a:spLocks noGrp="1"/>
          </p:cNvSpPr>
          <p:nvPr>
            <p:ph idx="1"/>
          </p:nvPr>
        </p:nvSpPr>
        <p:spPr>
          <a:xfrm>
            <a:off x="457200" y="1905000"/>
            <a:ext cx="8229600" cy="4114800"/>
          </a:xfrm>
        </p:spPr>
        <p:txBody>
          <a:bodyPr>
            <a:normAutofit fontScale="55000" lnSpcReduction="20000"/>
          </a:bodyPr>
          <a:lstStyle/>
          <a:p>
            <a:pPr marL="0" indent="0">
              <a:buNone/>
            </a:pPr>
            <a:r>
              <a:rPr lang="en-US" sz="5100" b="1" dirty="0">
                <a:solidFill>
                  <a:schemeClr val="bg2">
                    <a:lumMod val="50000"/>
                  </a:schemeClr>
                </a:solidFill>
              </a:rPr>
              <a:t>Enhance Public/Officer </a:t>
            </a:r>
            <a:r>
              <a:rPr lang="en-US" sz="5100" b="1" dirty="0" smtClean="0">
                <a:solidFill>
                  <a:schemeClr val="bg2">
                    <a:lumMod val="50000"/>
                  </a:schemeClr>
                </a:solidFill>
              </a:rPr>
              <a:t>Safety</a:t>
            </a:r>
          </a:p>
          <a:p>
            <a:pPr marL="400050" lvl="1" indent="0">
              <a:buNone/>
            </a:pPr>
            <a:endParaRPr lang="en-US" sz="3500" dirty="0" smtClean="0"/>
          </a:p>
          <a:p>
            <a:pPr marL="400050" lvl="1" indent="0">
              <a:buNone/>
            </a:pPr>
            <a:endParaRPr lang="en-US" dirty="0" smtClean="0"/>
          </a:p>
          <a:p>
            <a:pPr marL="0" indent="0">
              <a:buNone/>
            </a:pPr>
            <a:r>
              <a:rPr lang="en-US" sz="5100" b="1" dirty="0">
                <a:solidFill>
                  <a:schemeClr val="bg2">
                    <a:lumMod val="50000"/>
                  </a:schemeClr>
                </a:solidFill>
              </a:rPr>
              <a:t>Professional Development and Workforce </a:t>
            </a:r>
            <a:r>
              <a:rPr lang="en-US" sz="5100" b="1" dirty="0" smtClean="0">
                <a:solidFill>
                  <a:schemeClr val="bg2">
                    <a:lumMod val="50000"/>
                  </a:schemeClr>
                </a:solidFill>
              </a:rPr>
              <a:t>Planning</a:t>
            </a:r>
          </a:p>
          <a:p>
            <a:pPr marL="457200" lvl="1" indent="0">
              <a:buNone/>
            </a:pPr>
            <a:endParaRPr lang="en-US" sz="3500" dirty="0" smtClean="0"/>
          </a:p>
          <a:p>
            <a:pPr marL="457200" lvl="1" indent="0">
              <a:buNone/>
            </a:pPr>
            <a:endParaRPr lang="en-US" dirty="0" smtClean="0"/>
          </a:p>
          <a:p>
            <a:pPr marL="0" indent="0">
              <a:buNone/>
            </a:pPr>
            <a:r>
              <a:rPr lang="en-US" sz="5100" b="1" dirty="0">
                <a:solidFill>
                  <a:schemeClr val="bg2">
                    <a:lumMod val="50000"/>
                  </a:schemeClr>
                </a:solidFill>
              </a:rPr>
              <a:t>The Appropriate Use of </a:t>
            </a:r>
            <a:r>
              <a:rPr lang="en-US" sz="5100" b="1" dirty="0" smtClean="0">
                <a:solidFill>
                  <a:schemeClr val="bg2">
                    <a:lumMod val="50000"/>
                  </a:schemeClr>
                </a:solidFill>
              </a:rPr>
              <a:t>Technology</a:t>
            </a:r>
          </a:p>
          <a:p>
            <a:pPr marL="400050" lvl="1" indent="0">
              <a:buNone/>
            </a:pPr>
            <a:endParaRPr lang="en-US" sz="3500" dirty="0" smtClean="0"/>
          </a:p>
          <a:p>
            <a:pPr marL="0" indent="0">
              <a:buNone/>
            </a:pPr>
            <a:endParaRPr lang="en-US" dirty="0"/>
          </a:p>
          <a:p>
            <a:pPr marL="0" indent="0">
              <a:buNone/>
            </a:pPr>
            <a:r>
              <a:rPr lang="en-US" sz="5100" b="1" dirty="0" smtClean="0">
                <a:solidFill>
                  <a:schemeClr val="bg2">
                    <a:lumMod val="50000"/>
                  </a:schemeClr>
                </a:solidFill>
              </a:rPr>
              <a:t>Quality </a:t>
            </a:r>
            <a:r>
              <a:rPr lang="en-US" sz="5100" b="1" dirty="0">
                <a:solidFill>
                  <a:schemeClr val="bg2">
                    <a:lumMod val="50000"/>
                  </a:schemeClr>
                </a:solidFill>
              </a:rPr>
              <a:t>Customer Service </a:t>
            </a:r>
            <a:r>
              <a:rPr lang="en-US" sz="5100" b="1" dirty="0" smtClean="0">
                <a:solidFill>
                  <a:schemeClr val="bg2">
                    <a:lumMod val="50000"/>
                  </a:schemeClr>
                </a:solidFill>
              </a:rPr>
              <a:t>Delivery</a:t>
            </a:r>
          </a:p>
          <a:p>
            <a:pPr marL="400050" lvl="1" indent="0">
              <a:buNone/>
            </a:pPr>
            <a:endParaRPr lang="en-US" sz="3500" dirty="0"/>
          </a:p>
        </p:txBody>
      </p:sp>
    </p:spTree>
    <p:extLst>
      <p:ext uri="{BB962C8B-B14F-4D97-AF65-F5344CB8AC3E}">
        <p14:creationId xmlns:p14="http://schemas.microsoft.com/office/powerpoint/2010/main" val="2202824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031" y="2117288"/>
            <a:ext cx="3008313" cy="476250"/>
          </a:xfrm>
        </p:spPr>
        <p:txBody>
          <a:bodyPr>
            <a:normAutofit fontScale="90000"/>
          </a:bodyPr>
          <a:lstStyle/>
          <a:p>
            <a:r>
              <a:rPr lang="en-US" sz="3200" dirty="0" smtClean="0"/>
              <a:t>Objective 2.1.1 </a:t>
            </a:r>
            <a:endParaRPr lang="en-US" sz="3200" dirty="0"/>
          </a:p>
        </p:txBody>
      </p:sp>
      <p:sp>
        <p:nvSpPr>
          <p:cNvPr id="4" name="Text Placeholder 3"/>
          <p:cNvSpPr>
            <a:spLocks noGrp="1"/>
          </p:cNvSpPr>
          <p:nvPr>
            <p:ph type="body" sz="half" idx="2"/>
          </p:nvPr>
        </p:nvSpPr>
        <p:spPr>
          <a:xfrm>
            <a:off x="464032" y="2726888"/>
            <a:ext cx="3008313" cy="762000"/>
          </a:xfrm>
        </p:spPr>
        <p:txBody>
          <a:bodyPr>
            <a:normAutofit/>
          </a:bodyPr>
          <a:lstStyle/>
          <a:p>
            <a:r>
              <a:rPr lang="en-US" sz="2000" dirty="0"/>
              <a:t>Increase the applicant pool of </a:t>
            </a:r>
            <a:r>
              <a:rPr lang="en-US" sz="2000" dirty="0" smtClean="0"/>
              <a:t>minorities.</a:t>
            </a:r>
            <a:endParaRPr lang="en-US" sz="2000" dirty="0"/>
          </a:p>
        </p:txBody>
      </p:sp>
      <p:pic>
        <p:nvPicPr>
          <p:cNvPr id="8"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7600" y="1752600"/>
            <a:ext cx="5111750" cy="3407833"/>
          </a:xfrm>
          <a:prstGeom prst="rect">
            <a:avLst/>
          </a:prstGeom>
          <a:noFill/>
          <a:ln>
            <a:solidFill>
              <a:schemeClr val="tx1"/>
            </a:solidFill>
          </a:ln>
          <a:effectLst>
            <a:outerShdw blurRad="50800" dist="38100" dir="2700000" algn="tl" rotWithShape="0">
              <a:prstClr val="black">
                <a:alpha val="40000"/>
              </a:prstClr>
            </a:outerShdw>
          </a:effectLst>
        </p:spPr>
      </p:pic>
      <p:sp>
        <p:nvSpPr>
          <p:cNvPr id="5" name="Rectangle 4"/>
          <p:cNvSpPr/>
          <p:nvPr/>
        </p:nvSpPr>
        <p:spPr>
          <a:xfrm>
            <a:off x="464032" y="4154269"/>
            <a:ext cx="2690018" cy="646331"/>
          </a:xfrm>
          <a:prstGeom prst="rect">
            <a:avLst/>
          </a:prstGeom>
        </p:spPr>
        <p:txBody>
          <a:bodyPr wrap="square">
            <a:spAutoFit/>
          </a:bodyPr>
          <a:lstStyle/>
          <a:p>
            <a:r>
              <a:rPr lang="en-US" dirty="0" smtClean="0"/>
              <a:t>Retain </a:t>
            </a:r>
            <a:r>
              <a:rPr lang="en-US" dirty="0"/>
              <a:t>current l</a:t>
            </a:r>
            <a:r>
              <a:rPr lang="en-US" dirty="0" smtClean="0"/>
              <a:t>aw enforcement </a:t>
            </a:r>
            <a:r>
              <a:rPr lang="en-US" dirty="0"/>
              <a:t>personnel</a:t>
            </a:r>
          </a:p>
        </p:txBody>
      </p:sp>
      <p:sp>
        <p:nvSpPr>
          <p:cNvPr id="9" name="Title 1"/>
          <p:cNvSpPr txBox="1">
            <a:spLocks/>
          </p:cNvSpPr>
          <p:nvPr/>
        </p:nvSpPr>
        <p:spPr>
          <a:xfrm>
            <a:off x="464032" y="3678019"/>
            <a:ext cx="3008313" cy="476250"/>
          </a:xfrm>
          <a:prstGeom prst="rect">
            <a:avLst/>
          </a:prstGeom>
        </p:spPr>
        <p:txBody>
          <a:bodyPr vert="horz" lIns="91440" tIns="45720" rIns="91440" bIns="45720" rtlCol="0" anchor="b">
            <a:normAutofit fontScale="90000" lnSpcReduction="20000"/>
          </a:bodyPr>
          <a:lstStyle>
            <a:lvl1pPr algn="l" defTabSz="914400" rtl="0" eaLnBrk="1" latinLnBrk="0" hangingPunct="1">
              <a:spcBef>
                <a:spcPct val="0"/>
              </a:spcBef>
              <a:buNone/>
              <a:defRPr sz="2000" b="1" kern="1200">
                <a:solidFill>
                  <a:schemeClr val="bg2">
                    <a:lumMod val="90000"/>
                  </a:schemeClr>
                </a:solidFill>
                <a:latin typeface="+mj-lt"/>
                <a:ea typeface="+mj-ea"/>
                <a:cs typeface="+mj-cs"/>
              </a:defRPr>
            </a:lvl1pPr>
          </a:lstStyle>
          <a:p>
            <a:r>
              <a:rPr lang="en-US" sz="3200" dirty="0" smtClean="0"/>
              <a:t>**Objective 2.1.5 </a:t>
            </a:r>
            <a:endParaRPr lang="en-US" sz="3200" dirty="0"/>
          </a:p>
        </p:txBody>
      </p:sp>
    </p:spTree>
    <p:extLst>
      <p:ext uri="{BB962C8B-B14F-4D97-AF65-F5344CB8AC3E}">
        <p14:creationId xmlns:p14="http://schemas.microsoft.com/office/powerpoint/2010/main" val="3194057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3008313" cy="1162050"/>
          </a:xfrm>
        </p:spPr>
        <p:txBody>
          <a:bodyPr/>
          <a:lstStyle/>
          <a:p>
            <a:r>
              <a:rPr lang="en-US" sz="3200" dirty="0" smtClean="0"/>
              <a:t>Objective 2.1.2 </a:t>
            </a:r>
            <a:endParaRPr lang="en-US" sz="32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5050" y="2121165"/>
            <a:ext cx="5111750" cy="3407833"/>
          </a:xfrm>
          <a:prstGeom prst="rect">
            <a:avLst/>
          </a:prstGeom>
          <a:noFill/>
          <a:ln>
            <a:solidFill>
              <a:schemeClr val="tx1"/>
            </a:solidFill>
          </a:ln>
          <a:effectLst>
            <a:outerShdw blurRad="50800" dist="38100" dir="2700000" algn="tl" rotWithShape="0">
              <a:prstClr val="black">
                <a:alpha val="40000"/>
              </a:prstClr>
            </a:outerShdw>
          </a:effectLst>
        </p:spPr>
      </p:pic>
      <p:sp>
        <p:nvSpPr>
          <p:cNvPr id="4" name="Text Placeholder 3"/>
          <p:cNvSpPr>
            <a:spLocks noGrp="1"/>
          </p:cNvSpPr>
          <p:nvPr>
            <p:ph type="body" sz="half" idx="2"/>
          </p:nvPr>
        </p:nvSpPr>
        <p:spPr>
          <a:xfrm>
            <a:off x="457200" y="3200400"/>
            <a:ext cx="3008313" cy="2925763"/>
          </a:xfrm>
        </p:spPr>
        <p:txBody>
          <a:bodyPr>
            <a:normAutofit/>
          </a:bodyPr>
          <a:lstStyle/>
          <a:p>
            <a:r>
              <a:rPr lang="en-US" sz="2000" dirty="0"/>
              <a:t>Offer free to low cost health screenings to agency </a:t>
            </a:r>
            <a:r>
              <a:rPr lang="en-US" sz="2000" dirty="0" smtClean="0"/>
              <a:t>employees.</a:t>
            </a:r>
            <a:endParaRPr lang="en-US" sz="2000" dirty="0"/>
          </a:p>
        </p:txBody>
      </p:sp>
    </p:spTree>
    <p:extLst>
      <p:ext uri="{BB962C8B-B14F-4D97-AF65-F5344CB8AC3E}">
        <p14:creationId xmlns:p14="http://schemas.microsoft.com/office/powerpoint/2010/main" val="970735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657600" y="1558960"/>
            <a:ext cx="5201293" cy="205740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noGrp="1"/>
          </p:cNvSpPr>
          <p:nvPr>
            <p:ph type="body" sz="half" idx="2"/>
          </p:nvPr>
        </p:nvSpPr>
        <p:spPr>
          <a:xfrm>
            <a:off x="390347" y="1340300"/>
            <a:ext cx="3008313" cy="639763"/>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2000" b="1" kern="1200">
                <a:solidFill>
                  <a:schemeClr val="bg2">
                    <a:lumMod val="90000"/>
                  </a:schemeClr>
                </a:solidFill>
                <a:latin typeface="+mj-lt"/>
                <a:ea typeface="+mj-ea"/>
                <a:cs typeface="+mj-cs"/>
              </a:defRPr>
            </a:lvl1pPr>
          </a:lstStyle>
          <a:p>
            <a:r>
              <a:rPr lang="en-US" sz="3200" dirty="0" smtClean="0"/>
              <a:t>Objective 2.1.3 </a:t>
            </a:r>
            <a:endParaRPr lang="en-US" sz="3200" dirty="0"/>
          </a:p>
        </p:txBody>
      </p:sp>
      <p:sp>
        <p:nvSpPr>
          <p:cNvPr id="7" name="Rectangle 6"/>
          <p:cNvSpPr/>
          <p:nvPr/>
        </p:nvSpPr>
        <p:spPr>
          <a:xfrm>
            <a:off x="-432753" y="3677775"/>
            <a:ext cx="4059646" cy="1200329"/>
          </a:xfrm>
          <a:prstGeom prst="rect">
            <a:avLst/>
          </a:prstGeom>
        </p:spPr>
        <p:txBody>
          <a:bodyPr wrap="square">
            <a:spAutoFit/>
          </a:bodyPr>
          <a:lstStyle/>
          <a:p>
            <a:pPr lvl="2"/>
            <a:r>
              <a:rPr lang="en-US" sz="2400" dirty="0" smtClean="0"/>
              <a:t>Increase </a:t>
            </a:r>
            <a:r>
              <a:rPr lang="en-US" sz="2400" dirty="0"/>
              <a:t>law enforcement/civilian applicant </a:t>
            </a:r>
            <a:r>
              <a:rPr lang="en-US" sz="2400" dirty="0" smtClean="0"/>
              <a:t>pool</a:t>
            </a:r>
            <a:endParaRPr lang="en-US" sz="240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8708" t="6072" r="26786" b="6485"/>
          <a:stretch/>
        </p:blipFill>
        <p:spPr>
          <a:xfrm>
            <a:off x="3661893" y="3810000"/>
            <a:ext cx="1908412" cy="2041081"/>
          </a:xfrm>
          <a:prstGeom prst="rect">
            <a:avLst/>
          </a:prstGeom>
          <a:noFill/>
          <a:ln>
            <a:solidFill>
              <a:schemeClr val="tx1"/>
            </a:solidFill>
          </a:ln>
          <a:effectLst>
            <a:outerShdw blurRad="50800" dist="38100" dir="2700000" algn="tl" rotWithShape="0">
              <a:prstClr val="black">
                <a:alpha val="40000"/>
              </a:prstClr>
            </a:outerShdw>
          </a:effectLst>
        </p:spPr>
      </p:pic>
      <p:sp>
        <p:nvSpPr>
          <p:cNvPr id="9" name="Title 1"/>
          <p:cNvSpPr txBox="1">
            <a:spLocks/>
          </p:cNvSpPr>
          <p:nvPr/>
        </p:nvSpPr>
        <p:spPr>
          <a:xfrm>
            <a:off x="397172" y="3014128"/>
            <a:ext cx="3008313" cy="639763"/>
          </a:xfrm>
          <a:prstGeom prst="rect">
            <a:avLst/>
          </a:prstGeom>
        </p:spPr>
        <p:txBody>
          <a:bodyPr vert="horz" lIns="91440" tIns="45720" rIns="91440" bIns="45720" rtlCol="0" anchor="b">
            <a:normAutofit fontScale="97500"/>
          </a:bodyPr>
          <a:lstStyle>
            <a:lvl1pPr marL="0" indent="0" algn="l" defTabSz="914400" rtl="0" eaLnBrk="1" latinLnBrk="0" hangingPunct="1">
              <a:spcBef>
                <a:spcPct val="0"/>
              </a:spcBef>
              <a:buFont typeface="Arial" pitchFamily="34" charset="0"/>
              <a:buNone/>
              <a:defRPr sz="2000" b="1" kern="1200">
                <a:solidFill>
                  <a:schemeClr val="bg2">
                    <a:lumMod val="90000"/>
                  </a:schemeClr>
                </a:solidFill>
                <a:latin typeface="+mj-lt"/>
                <a:ea typeface="+mj-ea"/>
                <a:cs typeface="+mj-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3200" dirty="0" smtClean="0"/>
              <a:t>Objective 2.1.4 </a:t>
            </a:r>
            <a:endParaRPr lang="en-US" sz="3200" dirty="0"/>
          </a:p>
        </p:txBody>
      </p:sp>
      <p:sp>
        <p:nvSpPr>
          <p:cNvPr id="10" name="Text Placeholder 3"/>
          <p:cNvSpPr txBox="1">
            <a:spLocks/>
          </p:cNvSpPr>
          <p:nvPr/>
        </p:nvSpPr>
        <p:spPr>
          <a:xfrm>
            <a:off x="390348" y="1981200"/>
            <a:ext cx="3008313" cy="7620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2000" smtClean="0"/>
              <a:t>Increase college graduate recruits.</a:t>
            </a:r>
            <a:endParaRPr lang="en-US" sz="2000" dirty="0"/>
          </a:p>
        </p:txBody>
      </p:sp>
    </p:spTree>
    <p:extLst>
      <p:ext uri="{BB962C8B-B14F-4D97-AF65-F5344CB8AC3E}">
        <p14:creationId xmlns:p14="http://schemas.microsoft.com/office/powerpoint/2010/main" val="3180350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905000"/>
            <a:ext cx="7772400" cy="1666875"/>
          </a:xfrm>
        </p:spPr>
        <p:txBody>
          <a:bodyPr>
            <a:normAutofit/>
          </a:bodyPr>
          <a:lstStyle/>
          <a:p>
            <a:r>
              <a:rPr lang="en-US" b="1" dirty="0" smtClean="0">
                <a:solidFill>
                  <a:schemeClr val="tx1">
                    <a:alpha val="95000"/>
                  </a:schemeClr>
                </a:solidFill>
              </a:rPr>
              <a:t>Strategy 2.2 </a:t>
            </a:r>
            <a:r>
              <a:rPr lang="en-US" dirty="0" smtClean="0">
                <a:solidFill>
                  <a:schemeClr val="tx1">
                    <a:alpha val="95000"/>
                  </a:schemeClr>
                </a:solidFill>
              </a:rPr>
              <a:t>– Enhance Employee Development</a:t>
            </a:r>
            <a:endParaRPr lang="en-US" b="1" dirty="0">
              <a:solidFill>
                <a:schemeClr val="tx1">
                  <a:alpha val="95000"/>
                </a:schemeClr>
              </a:solidFill>
            </a:endParaRPr>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72" t="18994" r="5068" b="15084"/>
          <a:stretch/>
        </p:blipFill>
        <p:spPr bwMode="auto">
          <a:xfrm>
            <a:off x="990600" y="3910435"/>
            <a:ext cx="3500510" cy="166694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257800" y="3925221"/>
            <a:ext cx="2612677" cy="174314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599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2932113" cy="552450"/>
          </a:xfrm>
        </p:spPr>
        <p:txBody>
          <a:bodyPr>
            <a:normAutofit fontScale="90000"/>
          </a:bodyPr>
          <a:lstStyle/>
          <a:p>
            <a:r>
              <a:rPr lang="en-US" sz="3200" dirty="0" smtClean="0"/>
              <a:t>Objective 2.2.1</a:t>
            </a:r>
            <a:endParaRPr lang="en-US" sz="32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3708545"/>
            <a:ext cx="3739081" cy="1901228"/>
          </a:xfrm>
          <a:prstGeom prst="rect">
            <a:avLst/>
          </a:prstGeom>
          <a:noFill/>
          <a:ln>
            <a:solidFill>
              <a:schemeClr val="tx1"/>
            </a:solidFill>
          </a:ln>
          <a:effectLst>
            <a:outerShdw blurRad="50800" dist="38100" dir="2700000" algn="tl" rotWithShape="0">
              <a:prstClr val="black">
                <a:alpha val="40000"/>
              </a:prstClr>
            </a:outerShdw>
          </a:effectLst>
        </p:spPr>
      </p:pic>
      <p:sp>
        <p:nvSpPr>
          <p:cNvPr id="4" name="Text Placeholder 3"/>
          <p:cNvSpPr>
            <a:spLocks noGrp="1"/>
          </p:cNvSpPr>
          <p:nvPr>
            <p:ph type="body" sz="half" idx="2"/>
          </p:nvPr>
        </p:nvSpPr>
        <p:spPr>
          <a:xfrm>
            <a:off x="457200" y="1726222"/>
            <a:ext cx="3008313" cy="1676400"/>
          </a:xfrm>
        </p:spPr>
        <p:txBody>
          <a:bodyPr/>
          <a:lstStyle/>
          <a:p>
            <a:r>
              <a:rPr lang="en-US" sz="2000" dirty="0" smtClean="0"/>
              <a:t>Identify/host </a:t>
            </a:r>
            <a:r>
              <a:rPr lang="en-US" sz="2000" dirty="0"/>
              <a:t>training opportunities in Human Trafficking, Fraudulent Document Recognition and Identity Fraud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658155"/>
            <a:ext cx="2590800" cy="3946252"/>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73241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47800"/>
            <a:ext cx="3008313" cy="552450"/>
          </a:xfrm>
        </p:spPr>
        <p:txBody>
          <a:bodyPr>
            <a:normAutofit fontScale="90000"/>
          </a:bodyPr>
          <a:lstStyle/>
          <a:p>
            <a:r>
              <a:rPr lang="en-US" sz="3200" dirty="0" smtClean="0"/>
              <a:t>Objective 2.2.2 </a:t>
            </a:r>
            <a:endParaRPr lang="en-US" sz="32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86954" y="1524000"/>
            <a:ext cx="5805377" cy="3733800"/>
          </a:xfrm>
          <a:prstGeom prst="rect">
            <a:avLst/>
          </a:prstGeom>
          <a:noFill/>
          <a:ln>
            <a:solidFill>
              <a:schemeClr val="tx1"/>
            </a:solidFill>
          </a:ln>
          <a:effectLst>
            <a:outerShdw blurRad="50800" dist="38100" dir="2700000" algn="tl" rotWithShape="0">
              <a:prstClr val="black">
                <a:alpha val="40000"/>
              </a:prstClr>
            </a:outerShdw>
          </a:effectLst>
        </p:spPr>
      </p:pic>
      <p:sp>
        <p:nvSpPr>
          <p:cNvPr id="4" name="Text Placeholder 3"/>
          <p:cNvSpPr>
            <a:spLocks noGrp="1"/>
          </p:cNvSpPr>
          <p:nvPr>
            <p:ph type="body" sz="half" idx="2"/>
          </p:nvPr>
        </p:nvSpPr>
        <p:spPr>
          <a:xfrm>
            <a:off x="312761" y="2055125"/>
            <a:ext cx="3008313" cy="1447800"/>
          </a:xfrm>
        </p:spPr>
        <p:txBody>
          <a:bodyPr>
            <a:normAutofit/>
          </a:bodyPr>
          <a:lstStyle/>
          <a:p>
            <a:r>
              <a:rPr lang="en-US" sz="2000" dirty="0"/>
              <a:t>Develop training programs by utilizing </a:t>
            </a:r>
            <a:r>
              <a:rPr lang="en-US" sz="2000" dirty="0" err="1"/>
              <a:t>PowerDMS</a:t>
            </a:r>
            <a:r>
              <a:rPr lang="en-US" sz="2000" dirty="0"/>
              <a:t> and partnering with other </a:t>
            </a:r>
            <a:r>
              <a:rPr lang="en-US" sz="2000" dirty="0" smtClean="0"/>
              <a:t>agencies.</a:t>
            </a:r>
            <a:endParaRPr lang="en-US" sz="2000" dirty="0"/>
          </a:p>
        </p:txBody>
      </p:sp>
      <p:sp>
        <p:nvSpPr>
          <p:cNvPr id="6" name="Title 1"/>
          <p:cNvSpPr txBox="1">
            <a:spLocks/>
          </p:cNvSpPr>
          <p:nvPr/>
        </p:nvSpPr>
        <p:spPr>
          <a:xfrm>
            <a:off x="278641" y="3584811"/>
            <a:ext cx="3008313" cy="581025"/>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bg2">
                    <a:lumMod val="90000"/>
                  </a:schemeClr>
                </a:solidFill>
                <a:latin typeface="+mj-lt"/>
                <a:ea typeface="+mj-ea"/>
                <a:cs typeface="+mj-cs"/>
              </a:defRPr>
            </a:lvl1pPr>
          </a:lstStyle>
          <a:p>
            <a:r>
              <a:rPr lang="en-US" sz="2800" dirty="0" smtClean="0"/>
              <a:t>**Objective 2.2.5 </a:t>
            </a:r>
            <a:endParaRPr lang="en-US" sz="2800" dirty="0"/>
          </a:p>
        </p:txBody>
      </p:sp>
      <p:sp>
        <p:nvSpPr>
          <p:cNvPr id="7" name="Text Placeholder 3"/>
          <p:cNvSpPr txBox="1">
            <a:spLocks/>
          </p:cNvSpPr>
          <p:nvPr/>
        </p:nvSpPr>
        <p:spPr>
          <a:xfrm>
            <a:off x="304800" y="4100868"/>
            <a:ext cx="3008313" cy="14478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2000" dirty="0" smtClean="0"/>
              <a:t>Conduct training for civilian employees</a:t>
            </a:r>
          </a:p>
          <a:p>
            <a:endParaRPr lang="en-US" sz="2000" dirty="0"/>
          </a:p>
        </p:txBody>
      </p:sp>
    </p:spTree>
    <p:extLst>
      <p:ext uri="{BB962C8B-B14F-4D97-AF65-F5344CB8AC3E}">
        <p14:creationId xmlns:p14="http://schemas.microsoft.com/office/powerpoint/2010/main" val="1081595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2932113" cy="552450"/>
          </a:xfrm>
        </p:spPr>
        <p:txBody>
          <a:bodyPr>
            <a:normAutofit/>
          </a:bodyPr>
          <a:lstStyle/>
          <a:p>
            <a:r>
              <a:rPr lang="en-US" sz="2400" dirty="0" smtClean="0"/>
              <a:t>Objective 2.2.3 </a:t>
            </a:r>
            <a:endParaRPr lang="en-US" sz="2400" dirty="0"/>
          </a:p>
        </p:txBody>
      </p:sp>
      <p:sp>
        <p:nvSpPr>
          <p:cNvPr id="4" name="Text Placeholder 3"/>
          <p:cNvSpPr>
            <a:spLocks noGrp="1"/>
          </p:cNvSpPr>
          <p:nvPr>
            <p:ph type="body" sz="half" idx="2"/>
          </p:nvPr>
        </p:nvSpPr>
        <p:spPr>
          <a:xfrm>
            <a:off x="533400" y="1981200"/>
            <a:ext cx="3008313" cy="2057400"/>
          </a:xfrm>
        </p:spPr>
        <p:txBody>
          <a:bodyPr>
            <a:normAutofit/>
          </a:bodyPr>
          <a:lstStyle/>
          <a:p>
            <a:r>
              <a:rPr lang="en-US" sz="2000" dirty="0"/>
              <a:t>Provide semi-annual collision reconstruction training; host collision reconstruction accreditation </a:t>
            </a:r>
            <a:r>
              <a:rPr lang="en-US" sz="2000" dirty="0" smtClean="0"/>
              <a:t>examinations.</a:t>
            </a:r>
            <a:endParaRPr lang="en-US" sz="2000" dirty="0"/>
          </a:p>
        </p:txBody>
      </p:sp>
      <p:pic>
        <p:nvPicPr>
          <p:cNvPr id="5" name="Picture 3" descr="C:\Users\taylor_morganm\Desktop\employment-recruiting\SCHP Recruiting\images\mait.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0" y="1752600"/>
            <a:ext cx="3733800" cy="373380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 Placeholder 3"/>
          <p:cNvSpPr txBox="1">
            <a:spLocks/>
          </p:cNvSpPr>
          <p:nvPr/>
        </p:nvSpPr>
        <p:spPr>
          <a:xfrm>
            <a:off x="685800" y="4514851"/>
            <a:ext cx="3008313" cy="142875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2000" dirty="0" smtClean="0"/>
              <a:t>Enhance Multi-disciplinary Accident Investigation Team’s (MAIT's) product quality and delivery.</a:t>
            </a:r>
            <a:endParaRPr lang="en-US" sz="2000" dirty="0"/>
          </a:p>
        </p:txBody>
      </p:sp>
      <p:sp>
        <p:nvSpPr>
          <p:cNvPr id="7" name="Title 1"/>
          <p:cNvSpPr txBox="1">
            <a:spLocks/>
          </p:cNvSpPr>
          <p:nvPr/>
        </p:nvSpPr>
        <p:spPr>
          <a:xfrm>
            <a:off x="566057" y="4038600"/>
            <a:ext cx="2932113" cy="552450"/>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2000" b="1" kern="1200">
                <a:solidFill>
                  <a:schemeClr val="bg2">
                    <a:lumMod val="90000"/>
                  </a:schemeClr>
                </a:solidFill>
                <a:latin typeface="+mj-lt"/>
                <a:ea typeface="+mj-ea"/>
                <a:cs typeface="+mj-cs"/>
              </a:defRPr>
            </a:lvl1pPr>
          </a:lstStyle>
          <a:p>
            <a:r>
              <a:rPr lang="en-US" sz="2400" dirty="0" smtClean="0"/>
              <a:t>** Objective 4.1.5</a:t>
            </a:r>
            <a:endParaRPr lang="en-US" sz="2400" dirty="0"/>
          </a:p>
        </p:txBody>
      </p:sp>
    </p:spTree>
    <p:extLst>
      <p:ext uri="{BB962C8B-B14F-4D97-AF65-F5344CB8AC3E}">
        <p14:creationId xmlns:p14="http://schemas.microsoft.com/office/powerpoint/2010/main" val="1775661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459" y="2590470"/>
            <a:ext cx="3008313" cy="628650"/>
          </a:xfrm>
        </p:spPr>
        <p:txBody>
          <a:bodyPr>
            <a:normAutofit fontScale="90000"/>
          </a:bodyPr>
          <a:lstStyle/>
          <a:p>
            <a:r>
              <a:rPr lang="en-US" sz="3200" dirty="0" smtClean="0"/>
              <a:t>**Objective 2.2.6 </a:t>
            </a:r>
            <a:endParaRPr lang="en-US" sz="3200" dirty="0"/>
          </a:p>
        </p:txBody>
      </p:sp>
      <p:sp>
        <p:nvSpPr>
          <p:cNvPr id="4" name="Text Placeholder 3"/>
          <p:cNvSpPr>
            <a:spLocks noGrp="1"/>
          </p:cNvSpPr>
          <p:nvPr>
            <p:ph type="body" sz="half" idx="2"/>
          </p:nvPr>
        </p:nvSpPr>
        <p:spPr>
          <a:xfrm>
            <a:off x="883670" y="3219120"/>
            <a:ext cx="3048001" cy="829404"/>
          </a:xfrm>
        </p:spPr>
        <p:txBody>
          <a:bodyPr>
            <a:normAutofit/>
          </a:bodyPr>
          <a:lstStyle/>
          <a:p>
            <a:r>
              <a:rPr lang="en-US" sz="2000" dirty="0"/>
              <a:t>Conduct training on police tactics and </a:t>
            </a:r>
            <a:r>
              <a:rPr lang="en-US" sz="2000" dirty="0" smtClean="0"/>
              <a:t>protocols.</a:t>
            </a:r>
            <a:endParaRPr 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735" y="4114800"/>
            <a:ext cx="2971800" cy="1648058"/>
          </a:xfrm>
          <a:prstGeom prst="rect">
            <a:avLst/>
          </a:prstGeom>
          <a:noFill/>
          <a:ln>
            <a:solidFill>
              <a:schemeClr val="tx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7287" y="2043448"/>
            <a:ext cx="4772025" cy="3181350"/>
          </a:xfrm>
          <a:prstGeom prst="rect">
            <a:avLst/>
          </a:prstGeom>
          <a:noFill/>
          <a:ln>
            <a:solidFill>
              <a:schemeClr val="tx1"/>
            </a:solidFill>
          </a:ln>
          <a:effectLst>
            <a:outerShdw blurRad="50800" dist="38100" dir="2700000" algn="tl" rotWithShape="0">
              <a:prstClr val="black">
                <a:alpha val="40000"/>
              </a:prstClr>
            </a:outerShdw>
          </a:effectLst>
        </p:spPr>
      </p:pic>
      <p:sp>
        <p:nvSpPr>
          <p:cNvPr id="7" name="Title 1"/>
          <p:cNvSpPr txBox="1">
            <a:spLocks/>
          </p:cNvSpPr>
          <p:nvPr/>
        </p:nvSpPr>
        <p:spPr>
          <a:xfrm>
            <a:off x="784746" y="990600"/>
            <a:ext cx="3008313" cy="62865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bg2">
                    <a:lumMod val="90000"/>
                  </a:schemeClr>
                </a:solidFill>
                <a:latin typeface="+mj-lt"/>
                <a:ea typeface="+mj-ea"/>
                <a:cs typeface="+mj-cs"/>
              </a:defRPr>
            </a:lvl1pPr>
          </a:lstStyle>
          <a:p>
            <a:r>
              <a:rPr lang="en-US" sz="3200" dirty="0" smtClean="0"/>
              <a:t>Objective 2.2.4 </a:t>
            </a:r>
            <a:endParaRPr lang="en-US" sz="3200" dirty="0"/>
          </a:p>
        </p:txBody>
      </p:sp>
      <p:sp>
        <p:nvSpPr>
          <p:cNvPr id="9" name="Text Placeholder 3"/>
          <p:cNvSpPr txBox="1">
            <a:spLocks/>
          </p:cNvSpPr>
          <p:nvPr/>
        </p:nvSpPr>
        <p:spPr>
          <a:xfrm>
            <a:off x="817728" y="1771320"/>
            <a:ext cx="3048001" cy="829404"/>
          </a:xfrm>
          <a:prstGeom prst="rect">
            <a:avLst/>
          </a:prstGeom>
        </p:spPr>
        <p:txBody>
          <a:bodyPr vert="horz" lIns="91440" tIns="45720" rIns="91440" bIns="45720" rtlCol="0">
            <a:normAutofit fontScale="92500" lnSpcReduction="20000"/>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2000" dirty="0" smtClean="0"/>
              <a:t>Conduct training for troopers on victim services and victims’ rights</a:t>
            </a:r>
            <a:endParaRPr lang="en-US" sz="2000" dirty="0"/>
          </a:p>
        </p:txBody>
      </p:sp>
    </p:spTree>
    <p:extLst>
      <p:ext uri="{BB962C8B-B14F-4D97-AF65-F5344CB8AC3E}">
        <p14:creationId xmlns:p14="http://schemas.microsoft.com/office/powerpoint/2010/main" val="3777965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44510" y="1447800"/>
            <a:ext cx="8113690" cy="1066800"/>
          </a:xfrm>
        </p:spPr>
        <p:txBody>
          <a:bodyPr>
            <a:normAutofit/>
          </a:bodyPr>
          <a:lstStyle/>
          <a:p>
            <a:pPr marL="0" indent="0">
              <a:buNone/>
            </a:pPr>
            <a:r>
              <a:rPr lang="en-US" b="1" dirty="0" smtClean="0"/>
              <a:t>Strategy 2.3</a:t>
            </a:r>
            <a:r>
              <a:rPr lang="en-US" dirty="0" smtClean="0"/>
              <a:t> - </a:t>
            </a:r>
            <a:r>
              <a:rPr lang="en-US" dirty="0"/>
              <a:t>Enhance Leadership </a:t>
            </a:r>
            <a:r>
              <a:rPr lang="en-US" dirty="0" smtClean="0"/>
              <a:t>Development</a:t>
            </a:r>
          </a:p>
        </p:txBody>
      </p:sp>
      <p:pic>
        <p:nvPicPr>
          <p:cNvPr id="6"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2903303"/>
            <a:ext cx="3701790" cy="2381772"/>
          </a:xfrm>
          <a:prstGeom prst="rect">
            <a:avLst/>
          </a:prstGeom>
          <a:noFill/>
          <a:ln>
            <a:solidFill>
              <a:schemeClr val="tx1"/>
            </a:solidFill>
          </a:ln>
          <a:effectLst>
            <a:outerShdw blurRad="50800" dist="38100" dir="2700000" algn="tl" rotWithShape="0">
              <a:prstClr val="black">
                <a:alpha val="40000"/>
              </a:prstClr>
            </a:outerShdw>
          </a:effectLst>
        </p:spPr>
      </p:pic>
      <p:sp>
        <p:nvSpPr>
          <p:cNvPr id="2" name="TextBox 1"/>
          <p:cNvSpPr txBox="1"/>
          <p:nvPr/>
        </p:nvSpPr>
        <p:spPr>
          <a:xfrm>
            <a:off x="398172" y="3170872"/>
            <a:ext cx="4402428" cy="1200329"/>
          </a:xfrm>
          <a:prstGeom prst="rect">
            <a:avLst/>
          </a:prstGeom>
          <a:noFill/>
        </p:spPr>
        <p:txBody>
          <a:bodyPr wrap="square" rtlCol="0">
            <a:spAutoFit/>
          </a:bodyPr>
          <a:lstStyle/>
          <a:p>
            <a:pPr marL="0" lvl="1"/>
            <a:r>
              <a:rPr lang="en-US" dirty="0"/>
              <a:t>Increase the number of </a:t>
            </a:r>
            <a:r>
              <a:rPr lang="en-US" dirty="0" smtClean="0"/>
              <a:t>managers / supervisors </a:t>
            </a:r>
            <a:r>
              <a:rPr lang="en-US" dirty="0"/>
              <a:t>trained in leadership and professionalism practices</a:t>
            </a:r>
          </a:p>
          <a:p>
            <a:endParaRPr lang="en-US" dirty="0"/>
          </a:p>
        </p:txBody>
      </p:sp>
      <p:sp>
        <p:nvSpPr>
          <p:cNvPr id="3" name="TextBox 2"/>
          <p:cNvSpPr txBox="1"/>
          <p:nvPr/>
        </p:nvSpPr>
        <p:spPr>
          <a:xfrm>
            <a:off x="381000" y="4895671"/>
            <a:ext cx="4191000" cy="1200329"/>
          </a:xfrm>
          <a:prstGeom prst="rect">
            <a:avLst/>
          </a:prstGeom>
          <a:noFill/>
        </p:spPr>
        <p:txBody>
          <a:bodyPr wrap="square" rtlCol="0">
            <a:spAutoFit/>
          </a:bodyPr>
          <a:lstStyle/>
          <a:p>
            <a:r>
              <a:rPr lang="en-US" dirty="0" smtClean="0"/>
              <a:t>Provide </a:t>
            </a:r>
            <a:r>
              <a:rPr lang="en-US" dirty="0"/>
              <a:t>training to managers and supervisors on employment law matters affecting the agency</a:t>
            </a:r>
          </a:p>
          <a:p>
            <a:endParaRPr lang="en-US" dirty="0"/>
          </a:p>
        </p:txBody>
      </p:sp>
      <p:sp>
        <p:nvSpPr>
          <p:cNvPr id="4" name="Rectangle 3"/>
          <p:cNvSpPr/>
          <p:nvPr/>
        </p:nvSpPr>
        <p:spPr>
          <a:xfrm>
            <a:off x="381000" y="2590800"/>
            <a:ext cx="2758051" cy="584775"/>
          </a:xfrm>
          <a:prstGeom prst="rect">
            <a:avLst/>
          </a:prstGeom>
        </p:spPr>
        <p:txBody>
          <a:bodyPr wrap="square">
            <a:spAutoFit/>
          </a:bodyPr>
          <a:lstStyle/>
          <a:p>
            <a:r>
              <a:rPr lang="en-US" sz="3200" b="1" dirty="0">
                <a:solidFill>
                  <a:schemeClr val="bg2">
                    <a:lumMod val="90000"/>
                  </a:schemeClr>
                </a:solidFill>
              </a:rPr>
              <a:t>Objective 2.3.1</a:t>
            </a:r>
          </a:p>
        </p:txBody>
      </p:sp>
      <p:sp>
        <p:nvSpPr>
          <p:cNvPr id="7" name="Rectangle 6"/>
          <p:cNvSpPr/>
          <p:nvPr/>
        </p:nvSpPr>
        <p:spPr>
          <a:xfrm>
            <a:off x="398172" y="4343400"/>
            <a:ext cx="2833853" cy="584775"/>
          </a:xfrm>
          <a:prstGeom prst="rect">
            <a:avLst/>
          </a:prstGeom>
        </p:spPr>
        <p:txBody>
          <a:bodyPr wrap="square">
            <a:spAutoFit/>
          </a:bodyPr>
          <a:lstStyle/>
          <a:p>
            <a:r>
              <a:rPr lang="en-US" sz="3200" b="1" dirty="0">
                <a:solidFill>
                  <a:schemeClr val="bg2">
                    <a:lumMod val="90000"/>
                  </a:schemeClr>
                </a:solidFill>
              </a:rPr>
              <a:t>Objective 2.3.2 </a:t>
            </a:r>
          </a:p>
        </p:txBody>
      </p:sp>
    </p:spTree>
    <p:extLst>
      <p:ext uri="{BB962C8B-B14F-4D97-AF65-F5344CB8AC3E}">
        <p14:creationId xmlns:p14="http://schemas.microsoft.com/office/powerpoint/2010/main" val="3507718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229600" cy="731838"/>
          </a:xfrm>
        </p:spPr>
        <p:txBody>
          <a:bodyPr>
            <a:normAutofit/>
          </a:bodyPr>
          <a:lstStyle/>
          <a:p>
            <a:pPr algn="l"/>
            <a:r>
              <a:rPr lang="en-US" sz="3600" dirty="0" smtClean="0"/>
              <a:t>Goal 2: Potential Negative Impacts</a:t>
            </a:r>
            <a:endParaRPr lang="en-US" sz="3600" dirty="0"/>
          </a:p>
        </p:txBody>
      </p:sp>
      <p:sp>
        <p:nvSpPr>
          <p:cNvPr id="3" name="Content Placeholder 2"/>
          <p:cNvSpPr>
            <a:spLocks noGrp="1"/>
          </p:cNvSpPr>
          <p:nvPr>
            <p:ph idx="1"/>
          </p:nvPr>
        </p:nvSpPr>
        <p:spPr>
          <a:xfrm>
            <a:off x="381000" y="2209800"/>
            <a:ext cx="8229600" cy="4449763"/>
          </a:xfrm>
        </p:spPr>
        <p:txBody>
          <a:bodyPr>
            <a:normAutofit/>
          </a:bodyPr>
          <a:lstStyle/>
          <a:p>
            <a:pPr>
              <a:spcAft>
                <a:spcPts val="600"/>
              </a:spcAft>
            </a:pPr>
            <a:r>
              <a:rPr lang="en-US" sz="1600" dirty="0" smtClean="0"/>
              <a:t>Victims of crime will not receive the proper services that they need.</a:t>
            </a:r>
          </a:p>
          <a:p>
            <a:pPr>
              <a:spcAft>
                <a:spcPts val="600"/>
              </a:spcAft>
            </a:pPr>
            <a:r>
              <a:rPr lang="en-US" sz="1600" dirty="0" smtClean="0"/>
              <a:t>Failing </a:t>
            </a:r>
            <a:r>
              <a:rPr lang="en-US" sz="1600" dirty="0"/>
              <a:t>to provide training to employees makes it harder for employees to learn and perform their job duties which could affect the mission of the department.		</a:t>
            </a:r>
          </a:p>
          <a:p>
            <a:pPr>
              <a:spcAft>
                <a:spcPts val="600"/>
              </a:spcAft>
            </a:pPr>
            <a:r>
              <a:rPr lang="en-US" sz="1600" dirty="0"/>
              <a:t>Failing to provide proper training to managers and supervisors can cause morale issues and put them in a position to not be successful and prepared for higher level positions.	</a:t>
            </a:r>
          </a:p>
          <a:p>
            <a:pPr>
              <a:spcAft>
                <a:spcPts val="600"/>
              </a:spcAft>
            </a:pPr>
            <a:r>
              <a:rPr lang="en-US" sz="1600" dirty="0"/>
              <a:t>Failing to provide proper training to managers and supervisors on employment law matters can put them in a position to face litigation in the event employment laws are violated</a:t>
            </a:r>
            <a:r>
              <a:rPr lang="en-US" sz="1600" dirty="0" smtClean="0"/>
              <a:t>.</a:t>
            </a:r>
          </a:p>
          <a:p>
            <a:pPr>
              <a:spcAft>
                <a:spcPts val="600"/>
              </a:spcAft>
            </a:pPr>
            <a:r>
              <a:rPr lang="en-US" sz="1600" dirty="0" smtClean="0"/>
              <a:t>Failing to increase an applicant pool to include college graduates limits the amount of qualified applicants to select from when filling positions.</a:t>
            </a:r>
            <a:endParaRPr lang="en-US" sz="1600" dirty="0"/>
          </a:p>
        </p:txBody>
      </p:sp>
    </p:spTree>
    <p:extLst>
      <p:ext uri="{BB962C8B-B14F-4D97-AF65-F5344CB8AC3E}">
        <p14:creationId xmlns:p14="http://schemas.microsoft.com/office/powerpoint/2010/main" val="91038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159317"/>
            <a:ext cx="7772400" cy="1498283"/>
          </a:xfrm>
        </p:spPr>
        <p:txBody>
          <a:bodyPr>
            <a:normAutofit fontScale="90000"/>
          </a:bodyPr>
          <a:lstStyle/>
          <a:p>
            <a:pPr algn="l"/>
            <a:r>
              <a:rPr lang="en-US" b="1" dirty="0" smtClean="0"/>
              <a:t>Strategy 1.1 – Protect the Public through Enforcement and Education</a:t>
            </a:r>
            <a:endParaRPr lang="en-US" b="1" dirty="0"/>
          </a:p>
        </p:txBody>
      </p:sp>
      <p:sp>
        <p:nvSpPr>
          <p:cNvPr id="5" name="Text Placeholder 4"/>
          <p:cNvSpPr>
            <a:spLocks noGrp="1"/>
          </p:cNvSpPr>
          <p:nvPr>
            <p:ph type="body" idx="1"/>
          </p:nvPr>
        </p:nvSpPr>
        <p:spPr>
          <a:xfrm>
            <a:off x="762000" y="1752600"/>
            <a:ext cx="7772400" cy="488156"/>
          </a:xfrm>
        </p:spPr>
        <p:txBody>
          <a:bodyPr anchor="t">
            <a:noAutofit/>
          </a:bodyPr>
          <a:lstStyle/>
          <a:p>
            <a:r>
              <a:rPr lang="en-US" sz="2800" b="1" dirty="0">
                <a:effectLst>
                  <a:outerShdw blurRad="38100" dist="38100" dir="2700000" algn="tl">
                    <a:srgbClr val="000000">
                      <a:alpha val="43137"/>
                    </a:srgbClr>
                  </a:outerShdw>
                </a:effectLst>
              </a:rPr>
              <a:t>Goal 1: Enhance Public/Officer Safety</a:t>
            </a:r>
          </a:p>
          <a:p>
            <a:endParaRPr lang="en-US" sz="2800" b="1" dirty="0">
              <a:effectLst>
                <a:outerShdw blurRad="38100" dist="38100" dir="2700000" algn="tl">
                  <a:srgbClr val="000000">
                    <a:alpha val="43137"/>
                  </a:srgbClr>
                </a:outerShdw>
              </a:effectLst>
            </a:endParaRPr>
          </a:p>
        </p:txBody>
      </p:sp>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70" b="8786"/>
          <a:stretch/>
        </p:blipFill>
        <p:spPr bwMode="auto">
          <a:xfrm>
            <a:off x="228600" y="3681531"/>
            <a:ext cx="2667000" cy="188106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48000" y="3681531"/>
            <a:ext cx="2819400" cy="188106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002046" y="3669686"/>
            <a:ext cx="2837154" cy="1892913"/>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580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25562"/>
            <a:ext cx="8229600" cy="731838"/>
          </a:xfrm>
        </p:spPr>
        <p:txBody>
          <a:bodyPr>
            <a:normAutofit/>
          </a:bodyPr>
          <a:lstStyle/>
          <a:p>
            <a:pPr algn="l"/>
            <a:r>
              <a:rPr lang="en-US" sz="3600" dirty="0" smtClean="0"/>
              <a:t>Goal 2: Potential Negative Impacts</a:t>
            </a:r>
            <a:endParaRPr lang="en-US" sz="3600" dirty="0"/>
          </a:p>
        </p:txBody>
      </p:sp>
      <p:sp>
        <p:nvSpPr>
          <p:cNvPr id="3" name="Content Placeholder 2"/>
          <p:cNvSpPr>
            <a:spLocks noGrp="1"/>
          </p:cNvSpPr>
          <p:nvPr>
            <p:ph idx="1"/>
          </p:nvPr>
        </p:nvSpPr>
        <p:spPr>
          <a:xfrm>
            <a:off x="457200" y="1951037"/>
            <a:ext cx="8305800" cy="4221163"/>
          </a:xfrm>
        </p:spPr>
        <p:txBody>
          <a:bodyPr>
            <a:normAutofit/>
          </a:bodyPr>
          <a:lstStyle/>
          <a:p>
            <a:pPr>
              <a:spcAft>
                <a:spcPts val="600"/>
              </a:spcAft>
            </a:pPr>
            <a:r>
              <a:rPr lang="en-US" sz="1600" dirty="0"/>
              <a:t>Failing to increase the applicant pool of minorities could create a workforce that is not reflective of the community in which it serves.		</a:t>
            </a:r>
          </a:p>
          <a:p>
            <a:pPr>
              <a:spcAft>
                <a:spcPts val="600"/>
              </a:spcAft>
            </a:pPr>
            <a:r>
              <a:rPr lang="en-US" sz="1600" dirty="0"/>
              <a:t>Failing to offer free to low cost health screenings causes employees to spend more of their salaries on health care needs which can affect their morale and personal budgets.  By offering discounted screenings, the state saves on insurance costs and employees are happier and more productive.		</a:t>
            </a:r>
          </a:p>
          <a:p>
            <a:pPr>
              <a:spcAft>
                <a:spcPts val="600"/>
              </a:spcAft>
            </a:pPr>
            <a:r>
              <a:rPr lang="en-US" sz="1600" dirty="0"/>
              <a:t>Failing to increase an applicant pool limits the amount of qualified applicants to select from when filling positions</a:t>
            </a:r>
            <a:r>
              <a:rPr lang="en-US" sz="1600" dirty="0" smtClean="0"/>
              <a:t>. </a:t>
            </a:r>
          </a:p>
          <a:p>
            <a:pPr>
              <a:spcAft>
                <a:spcPts val="600"/>
              </a:spcAft>
            </a:pPr>
            <a:r>
              <a:rPr lang="en-US" sz="1600" dirty="0" smtClean="0"/>
              <a:t>By </a:t>
            </a:r>
            <a:r>
              <a:rPr lang="en-US" sz="1600" dirty="0"/>
              <a:t>not increasing retention the number of troopers on the road will continue to decline and the agency will spend more funds trying to attract, hire and retain troopers.	</a:t>
            </a:r>
          </a:p>
          <a:p>
            <a:pPr>
              <a:spcAft>
                <a:spcPts val="600"/>
              </a:spcAft>
            </a:pPr>
            <a:r>
              <a:rPr lang="en-US" sz="1600" dirty="0" smtClean="0"/>
              <a:t>Complex </a:t>
            </a:r>
            <a:r>
              <a:rPr lang="en-US" sz="1600" dirty="0"/>
              <a:t>collision investigations do not receive the proper investigation that could be </a:t>
            </a:r>
            <a:r>
              <a:rPr lang="en-US" sz="1600" dirty="0" smtClean="0"/>
              <a:t>conducted.</a:t>
            </a:r>
          </a:p>
        </p:txBody>
      </p:sp>
    </p:spTree>
    <p:extLst>
      <p:ext uri="{BB962C8B-B14F-4D97-AF65-F5344CB8AC3E}">
        <p14:creationId xmlns:p14="http://schemas.microsoft.com/office/powerpoint/2010/main" val="245767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outerShdw blurRad="38100" dist="38100" dir="2700000" algn="tl">
                    <a:srgbClr val="000000">
                      <a:alpha val="43137"/>
                    </a:srgbClr>
                  </a:outerShdw>
                </a:effectLst>
              </a:rPr>
              <a:t>Goal 3: The Appropriate Use of </a:t>
            </a:r>
            <a:r>
              <a:rPr lang="en-US" dirty="0" smtClean="0">
                <a:effectLst>
                  <a:outerShdw blurRad="38100" dist="38100" dir="2700000" algn="tl">
                    <a:srgbClr val="000000">
                      <a:alpha val="43137"/>
                    </a:srgbClr>
                  </a:outerShdw>
                </a:effectLst>
              </a:rPr>
              <a:t>Technology</a:t>
            </a:r>
            <a:endParaRPr lang="en-US" dirty="0"/>
          </a:p>
        </p:txBody>
      </p:sp>
    </p:spTree>
    <p:extLst>
      <p:ext uri="{BB962C8B-B14F-4D97-AF65-F5344CB8AC3E}">
        <p14:creationId xmlns:p14="http://schemas.microsoft.com/office/powerpoint/2010/main" val="4289401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875" y="1764271"/>
            <a:ext cx="8233290" cy="2428875"/>
          </a:xfrm>
        </p:spPr>
        <p:txBody>
          <a:bodyPr>
            <a:normAutofit/>
          </a:bodyPr>
          <a:lstStyle/>
          <a:p>
            <a:r>
              <a:rPr lang="en-US" b="1" dirty="0" smtClean="0">
                <a:solidFill>
                  <a:schemeClr val="tx1">
                    <a:alpha val="95000"/>
                  </a:schemeClr>
                </a:solidFill>
              </a:rPr>
              <a:t>Strategy 3.1 </a:t>
            </a:r>
            <a:r>
              <a:rPr lang="en-US" dirty="0" smtClean="0">
                <a:solidFill>
                  <a:schemeClr val="tx1">
                    <a:alpha val="95000"/>
                  </a:schemeClr>
                </a:solidFill>
              </a:rPr>
              <a:t>– Heighten Information Technology Security </a:t>
            </a:r>
            <a:endParaRPr lang="en-US" b="1" dirty="0">
              <a:solidFill>
                <a:schemeClr val="tx1">
                  <a:alpha val="95000"/>
                </a:schemeClr>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9330" y="3200400"/>
            <a:ext cx="3889890" cy="2590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44866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447800"/>
            <a:ext cx="4800600" cy="4267201"/>
          </a:xfrm>
        </p:spPr>
        <p:txBody>
          <a:bodyPr>
            <a:normAutofit fontScale="92500" lnSpcReduction="10000"/>
          </a:bodyPr>
          <a:lstStyle/>
          <a:p>
            <a:pPr marL="0" indent="0">
              <a:buNone/>
            </a:pPr>
            <a:r>
              <a:rPr lang="en-US" sz="3800" b="1" dirty="0" smtClean="0">
                <a:solidFill>
                  <a:schemeClr val="bg2">
                    <a:lumMod val="90000"/>
                  </a:schemeClr>
                </a:solidFill>
              </a:rPr>
              <a:t>Objective </a:t>
            </a:r>
            <a:r>
              <a:rPr lang="en-US" sz="3800" b="1" dirty="0">
                <a:solidFill>
                  <a:schemeClr val="bg2">
                    <a:lumMod val="90000"/>
                  </a:schemeClr>
                </a:solidFill>
              </a:rPr>
              <a:t>3.1.1</a:t>
            </a:r>
          </a:p>
          <a:p>
            <a:pPr marL="0" indent="0">
              <a:buNone/>
            </a:pPr>
            <a:r>
              <a:rPr lang="en-US" sz="2600" dirty="0" smtClean="0"/>
              <a:t>Achieve and maintain documented/assessed compliance with known information security requirements</a:t>
            </a:r>
          </a:p>
          <a:p>
            <a:pPr marL="0" indent="0">
              <a:buNone/>
            </a:pPr>
            <a:endParaRPr lang="en-US" dirty="0" smtClean="0"/>
          </a:p>
          <a:p>
            <a:pPr marL="0" indent="0">
              <a:buNone/>
            </a:pPr>
            <a:r>
              <a:rPr lang="en-US" sz="3800" b="1" dirty="0">
                <a:solidFill>
                  <a:schemeClr val="bg2">
                    <a:lumMod val="90000"/>
                  </a:schemeClr>
                </a:solidFill>
              </a:rPr>
              <a:t>Objective 3.1.2</a:t>
            </a:r>
          </a:p>
          <a:p>
            <a:pPr marL="0" indent="0">
              <a:buNone/>
            </a:pPr>
            <a:r>
              <a:rPr lang="en-US" sz="2600" dirty="0" smtClean="0"/>
              <a:t>Compliance </a:t>
            </a:r>
            <a:r>
              <a:rPr lang="en-US" sz="2600" dirty="0"/>
              <a:t>with federal, state, and other requirements for information </a:t>
            </a:r>
            <a:r>
              <a:rPr lang="en-US" sz="2600" dirty="0" smtClean="0"/>
              <a:t>security</a:t>
            </a:r>
          </a:p>
          <a:p>
            <a:pPr lvl="2"/>
            <a:endParaRPr lang="en-US" dirty="0" smtClean="0"/>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0" b="97609" l="3645" r="94533">
                        <a14:foregroundMark x1="28983" y1="88574" x2="28983" y2="88574"/>
                        <a14:foregroundMark x1="72663" y1="88131" x2="72663" y2="88131"/>
                        <a14:foregroundMark x1="62316" y1="88131" x2="62316" y2="88131"/>
                        <a14:foregroundMark x1="56026" y1="87688" x2="56026" y2="87688"/>
                        <a14:foregroundMark x1="18342" y1="10186" x2="18342" y2="10186"/>
                        <a14:foregroundMark x1="17166" y1="34898" x2="17166" y2="34898"/>
                        <a14:foregroundMark x1="18048" y1="27901" x2="18048" y2="27901"/>
                        <a14:foregroundMark x1="82481" y1="34455" x2="82481" y2="34455"/>
                      </a14:backgroundRemoval>
                    </a14:imgEffect>
                  </a14:imgLayer>
                </a14:imgProps>
              </a:ext>
              <a:ext uri="{28A0092B-C50C-407E-A947-70E740481C1C}">
                <a14:useLocalDpi xmlns:a14="http://schemas.microsoft.com/office/drawing/2010/main" val="0"/>
              </a:ext>
            </a:extLst>
          </a:blip>
          <a:stretch>
            <a:fillRect/>
          </a:stretch>
        </p:blipFill>
        <p:spPr>
          <a:xfrm>
            <a:off x="5168016" y="2057400"/>
            <a:ext cx="3716453" cy="2466712"/>
          </a:xfrm>
          <a:prstGeom prst="rect">
            <a:avLst/>
          </a:prstGeom>
        </p:spPr>
      </p:pic>
    </p:spTree>
    <p:extLst>
      <p:ext uri="{BB962C8B-B14F-4D97-AF65-F5344CB8AC3E}">
        <p14:creationId xmlns:p14="http://schemas.microsoft.com/office/powerpoint/2010/main" val="2445277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676400"/>
            <a:ext cx="8229600" cy="2809875"/>
          </a:xfrm>
        </p:spPr>
        <p:txBody>
          <a:bodyPr>
            <a:normAutofit/>
          </a:bodyPr>
          <a:lstStyle/>
          <a:p>
            <a:r>
              <a:rPr lang="en-US" sz="3600" b="1" dirty="0" smtClean="0">
                <a:solidFill>
                  <a:schemeClr val="tx1">
                    <a:alpha val="95000"/>
                  </a:schemeClr>
                </a:solidFill>
              </a:rPr>
              <a:t>Strategy 3.2 </a:t>
            </a:r>
            <a:r>
              <a:rPr lang="en-US" sz="3600" dirty="0" smtClean="0">
                <a:solidFill>
                  <a:schemeClr val="tx1">
                    <a:alpha val="95000"/>
                  </a:schemeClr>
                </a:solidFill>
              </a:rPr>
              <a:t>– Utilize Technology Sufficiently to Support S.C.DPS’ Mission</a:t>
            </a:r>
            <a:endParaRPr lang="en-US" sz="3600" b="1" dirty="0">
              <a:solidFill>
                <a:schemeClr val="tx1">
                  <a:alpha val="95000"/>
                </a:schemeClr>
              </a:solidFill>
            </a:endParaRPr>
          </a:p>
        </p:txBody>
      </p:sp>
      <p:pic>
        <p:nvPicPr>
          <p:cNvPr id="6"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3200400"/>
            <a:ext cx="4066066" cy="2232194"/>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5088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1392" y="1045663"/>
            <a:ext cx="3713408" cy="5170646"/>
          </a:xfrm>
          <a:prstGeom prst="rect">
            <a:avLst/>
          </a:prstGeom>
        </p:spPr>
        <p:txBody>
          <a:bodyPr wrap="square">
            <a:spAutoFit/>
          </a:bodyPr>
          <a:lstStyle/>
          <a:p>
            <a:r>
              <a:rPr lang="en-US" sz="2200" b="1" dirty="0" smtClean="0">
                <a:solidFill>
                  <a:schemeClr val="bg2">
                    <a:lumMod val="90000"/>
                  </a:schemeClr>
                </a:solidFill>
              </a:rPr>
              <a:t>Objective </a:t>
            </a:r>
            <a:r>
              <a:rPr lang="en-US" sz="2200" b="1" dirty="0">
                <a:solidFill>
                  <a:schemeClr val="bg2">
                    <a:lumMod val="90000"/>
                  </a:schemeClr>
                </a:solidFill>
              </a:rPr>
              <a:t>3.2.1</a:t>
            </a:r>
            <a:r>
              <a:rPr lang="en-US" sz="2200" dirty="0">
                <a:solidFill>
                  <a:schemeClr val="bg2">
                    <a:lumMod val="90000"/>
                  </a:schemeClr>
                </a:solidFill>
              </a:rPr>
              <a:t> </a:t>
            </a:r>
            <a:endParaRPr lang="en-US" sz="2200" dirty="0"/>
          </a:p>
          <a:p>
            <a:r>
              <a:rPr lang="en-US" sz="2000" dirty="0" smtClean="0"/>
              <a:t>Increase </a:t>
            </a:r>
            <a:r>
              <a:rPr lang="en-US" sz="2000" dirty="0"/>
              <a:t>traffic to DPS social media sites to communicate safety messages to the </a:t>
            </a:r>
            <a:r>
              <a:rPr lang="en-US" sz="2000" dirty="0" smtClean="0"/>
              <a:t>media/public</a:t>
            </a:r>
          </a:p>
          <a:p>
            <a:endParaRPr lang="en-US" sz="2200" dirty="0"/>
          </a:p>
          <a:p>
            <a:r>
              <a:rPr lang="en-US" sz="2200" b="1" dirty="0">
                <a:solidFill>
                  <a:schemeClr val="bg2">
                    <a:lumMod val="90000"/>
                  </a:schemeClr>
                </a:solidFill>
              </a:rPr>
              <a:t>**Objective 3.2.2 , **4.1.3 </a:t>
            </a:r>
            <a:endParaRPr lang="en-US" sz="2200" dirty="0"/>
          </a:p>
          <a:p>
            <a:r>
              <a:rPr lang="en-US" sz="2000" dirty="0" smtClean="0"/>
              <a:t>An </a:t>
            </a:r>
            <a:r>
              <a:rPr lang="en-US" sz="2000" dirty="0"/>
              <a:t>increase in the use of DPS' social media (traffic and safety information)</a:t>
            </a:r>
          </a:p>
          <a:p>
            <a:endParaRPr lang="en-US" sz="2200" b="1" dirty="0" smtClean="0">
              <a:solidFill>
                <a:schemeClr val="bg2">
                  <a:lumMod val="90000"/>
                </a:schemeClr>
              </a:solidFill>
            </a:endParaRPr>
          </a:p>
          <a:p>
            <a:r>
              <a:rPr lang="en-US" sz="2200" b="1" dirty="0" smtClean="0">
                <a:solidFill>
                  <a:schemeClr val="bg2">
                    <a:lumMod val="90000"/>
                  </a:schemeClr>
                </a:solidFill>
              </a:rPr>
              <a:t>**</a:t>
            </a:r>
            <a:r>
              <a:rPr lang="en-US" sz="2200" b="1" dirty="0">
                <a:solidFill>
                  <a:schemeClr val="bg2">
                    <a:lumMod val="90000"/>
                  </a:schemeClr>
                </a:solidFill>
              </a:rPr>
              <a:t>Objective 3.2.3, **4.1.4 </a:t>
            </a:r>
          </a:p>
          <a:p>
            <a:r>
              <a:rPr lang="en-US" sz="2000" dirty="0" smtClean="0"/>
              <a:t>Increase </a:t>
            </a:r>
            <a:r>
              <a:rPr lang="en-US" sz="2000" dirty="0"/>
              <a:t>visits to the DPS web page by the media/public to gain important traffic/safety information</a:t>
            </a:r>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9890" y="2260600"/>
            <a:ext cx="4349750" cy="2899833"/>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80381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40" y="1905000"/>
            <a:ext cx="2932113" cy="628650"/>
          </a:xfrm>
        </p:spPr>
        <p:txBody>
          <a:bodyPr>
            <a:normAutofit/>
          </a:bodyPr>
          <a:lstStyle/>
          <a:p>
            <a:r>
              <a:rPr lang="en-US" sz="2400" dirty="0" smtClean="0"/>
              <a:t>Objective 3.2.4</a:t>
            </a:r>
            <a:endParaRPr lang="en-US" sz="2400" dirty="0"/>
          </a:p>
        </p:txBody>
      </p:sp>
      <p:sp>
        <p:nvSpPr>
          <p:cNvPr id="4" name="Text Placeholder 3"/>
          <p:cNvSpPr>
            <a:spLocks noGrp="1"/>
          </p:cNvSpPr>
          <p:nvPr>
            <p:ph type="body" sz="half" idx="2"/>
          </p:nvPr>
        </p:nvSpPr>
        <p:spPr>
          <a:xfrm>
            <a:off x="387705" y="2514600"/>
            <a:ext cx="3498495" cy="1219200"/>
          </a:xfrm>
        </p:spPr>
        <p:txBody>
          <a:bodyPr>
            <a:normAutofit/>
          </a:bodyPr>
          <a:lstStyle/>
          <a:p>
            <a:r>
              <a:rPr lang="en-US" sz="2000" dirty="0"/>
              <a:t>Delivery of efficient technology solutions and </a:t>
            </a:r>
            <a:r>
              <a:rPr lang="en-US" sz="2000" dirty="0" smtClean="0"/>
              <a:t>services.</a:t>
            </a:r>
            <a:endParaRPr lang="en-US" sz="20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45799"/>
          <a:stretch/>
        </p:blipFill>
        <p:spPr>
          <a:xfrm>
            <a:off x="4191000" y="1642871"/>
            <a:ext cx="4343400" cy="4157551"/>
          </a:xfrm>
          <a:prstGeom prst="rect">
            <a:avLst/>
          </a:prstGeom>
          <a:noFill/>
          <a:ln>
            <a:solidFill>
              <a:schemeClr val="tx1"/>
            </a:solidFill>
          </a:ln>
          <a:effectLst>
            <a:outerShdw blurRad="50800" dist="38100" dir="2700000" algn="tl" rotWithShape="0">
              <a:prstClr val="black">
                <a:alpha val="40000"/>
              </a:prstClr>
            </a:outerShdw>
          </a:effectLst>
        </p:spPr>
      </p:pic>
      <p:sp>
        <p:nvSpPr>
          <p:cNvPr id="5" name="Title 1"/>
          <p:cNvSpPr txBox="1">
            <a:spLocks/>
          </p:cNvSpPr>
          <p:nvPr/>
        </p:nvSpPr>
        <p:spPr>
          <a:xfrm>
            <a:off x="457200" y="3831626"/>
            <a:ext cx="2932113" cy="62865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bg2">
                    <a:lumMod val="90000"/>
                  </a:schemeClr>
                </a:solidFill>
                <a:latin typeface="+mj-lt"/>
                <a:ea typeface="+mj-ea"/>
                <a:cs typeface="+mj-cs"/>
              </a:defRPr>
            </a:lvl1pPr>
          </a:lstStyle>
          <a:p>
            <a:r>
              <a:rPr lang="en-US" sz="2400" dirty="0" smtClean="0"/>
              <a:t>Objective 3.2.5</a:t>
            </a:r>
            <a:endParaRPr lang="en-US" sz="2400" dirty="0"/>
          </a:p>
        </p:txBody>
      </p:sp>
      <p:sp>
        <p:nvSpPr>
          <p:cNvPr id="3" name="Rectangle 2"/>
          <p:cNvSpPr/>
          <p:nvPr/>
        </p:nvSpPr>
        <p:spPr>
          <a:xfrm>
            <a:off x="457200" y="4438412"/>
            <a:ext cx="3352800" cy="923330"/>
          </a:xfrm>
          <a:prstGeom prst="rect">
            <a:avLst/>
          </a:prstGeom>
        </p:spPr>
        <p:txBody>
          <a:bodyPr wrap="square">
            <a:spAutoFit/>
          </a:bodyPr>
          <a:lstStyle/>
          <a:p>
            <a:r>
              <a:rPr lang="en-US" dirty="0" smtClean="0"/>
              <a:t>Maximize the availability of core computing systems through lifecycle management.</a:t>
            </a:r>
            <a:endParaRPr lang="en-US" dirty="0"/>
          </a:p>
        </p:txBody>
      </p:sp>
    </p:spTree>
    <p:extLst>
      <p:ext uri="{BB962C8B-B14F-4D97-AF65-F5344CB8AC3E}">
        <p14:creationId xmlns:p14="http://schemas.microsoft.com/office/powerpoint/2010/main" val="27963936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1162050"/>
          </a:xfrm>
        </p:spPr>
        <p:txBody>
          <a:bodyPr>
            <a:normAutofit/>
          </a:bodyPr>
          <a:lstStyle/>
          <a:p>
            <a:r>
              <a:rPr lang="en-US" sz="2800" dirty="0" smtClean="0"/>
              <a:t>Objective 3.2.6 </a:t>
            </a:r>
            <a:endParaRPr lang="en-US" sz="2800" dirty="0"/>
          </a:p>
        </p:txBody>
      </p:sp>
      <p:sp>
        <p:nvSpPr>
          <p:cNvPr id="4" name="Text Placeholder 3"/>
          <p:cNvSpPr>
            <a:spLocks noGrp="1"/>
          </p:cNvSpPr>
          <p:nvPr>
            <p:ph type="body" sz="half" idx="2"/>
          </p:nvPr>
        </p:nvSpPr>
        <p:spPr>
          <a:xfrm>
            <a:off x="533400" y="2209801"/>
            <a:ext cx="4724400" cy="1066799"/>
          </a:xfrm>
        </p:spPr>
        <p:txBody>
          <a:bodyPr>
            <a:normAutofit/>
          </a:bodyPr>
          <a:lstStyle/>
          <a:p>
            <a:r>
              <a:rPr lang="en-US" sz="2000" dirty="0"/>
              <a:t>Improve law enforcement efficiency in emergency evacuations/traffic management during </a:t>
            </a:r>
            <a:r>
              <a:rPr lang="en-US" sz="2000" dirty="0" smtClean="0"/>
              <a:t>hurricanes.</a:t>
            </a:r>
            <a:endParaRPr lang="en-US" sz="2000" dirty="0"/>
          </a:p>
        </p:txBody>
      </p:sp>
      <p:pic>
        <p:nvPicPr>
          <p:cNvPr id="5" name="Content Placeholder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3570668"/>
            <a:ext cx="2667000" cy="2063274"/>
          </a:xfrm>
          <a:prstGeom prst="rect">
            <a:avLst/>
          </a:prstGeom>
          <a:noFill/>
          <a:ln>
            <a:solidFill>
              <a:schemeClr val="tx1"/>
            </a:solidFill>
          </a:ln>
          <a:effectLst>
            <a:outerShdw blurRad="50800" dist="38100" dir="2700000" algn="tl" rotWithShape="0">
              <a:prstClr val="black">
                <a:alpha val="40000"/>
              </a:prstClr>
            </a:outerShdw>
          </a:effectLst>
        </p:spPr>
      </p:pic>
      <p:pic>
        <p:nvPicPr>
          <p:cNvPr id="7"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86400" y="1851319"/>
            <a:ext cx="3141500" cy="3782623"/>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80903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0"/>
            <a:ext cx="3008313" cy="1162050"/>
          </a:xfrm>
        </p:spPr>
        <p:txBody>
          <a:bodyPr/>
          <a:lstStyle/>
          <a:p>
            <a:r>
              <a:rPr lang="en-US" sz="3200" dirty="0" smtClean="0"/>
              <a:t>Objective 3.2.7 </a:t>
            </a:r>
            <a:endParaRPr lang="en-US" sz="3200" dirty="0"/>
          </a:p>
        </p:txBody>
      </p:sp>
      <p:sp>
        <p:nvSpPr>
          <p:cNvPr id="4" name="Text Placeholder 3"/>
          <p:cNvSpPr>
            <a:spLocks noGrp="1"/>
          </p:cNvSpPr>
          <p:nvPr>
            <p:ph type="body" sz="half" idx="2"/>
          </p:nvPr>
        </p:nvSpPr>
        <p:spPr>
          <a:xfrm>
            <a:off x="457200" y="3581401"/>
            <a:ext cx="2667000" cy="914399"/>
          </a:xfrm>
        </p:spPr>
        <p:txBody>
          <a:bodyPr>
            <a:normAutofit/>
          </a:bodyPr>
          <a:lstStyle/>
          <a:p>
            <a:r>
              <a:rPr lang="en-US" sz="2400" dirty="0"/>
              <a:t>Support collision analysis and </a:t>
            </a:r>
            <a:r>
              <a:rPr lang="en-US" sz="2400" dirty="0" smtClean="0"/>
              <a:t>trends.</a:t>
            </a:r>
            <a:endParaRPr lang="en-US" sz="2400" dirty="0"/>
          </a:p>
        </p:txBody>
      </p:sp>
      <p:pic>
        <p:nvPicPr>
          <p:cNvPr id="7" name="Picture 11" descr="crash photo"/>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1905000"/>
            <a:ext cx="5111750" cy="339876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092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0"/>
            <a:ext cx="8229600" cy="838200"/>
          </a:xfrm>
        </p:spPr>
        <p:txBody>
          <a:bodyPr>
            <a:normAutofit/>
          </a:bodyPr>
          <a:lstStyle/>
          <a:p>
            <a:pPr algn="l"/>
            <a:r>
              <a:rPr lang="en-US" sz="3600" dirty="0" smtClean="0"/>
              <a:t>Goal 3: Potential Negative Impacts</a:t>
            </a:r>
            <a:endParaRPr lang="en-US" sz="3600" dirty="0"/>
          </a:p>
        </p:txBody>
      </p:sp>
      <p:sp>
        <p:nvSpPr>
          <p:cNvPr id="3" name="Content Placeholder 2"/>
          <p:cNvSpPr>
            <a:spLocks noGrp="1"/>
          </p:cNvSpPr>
          <p:nvPr>
            <p:ph idx="1"/>
          </p:nvPr>
        </p:nvSpPr>
        <p:spPr>
          <a:xfrm>
            <a:off x="381000" y="2286000"/>
            <a:ext cx="8229600" cy="3810000"/>
          </a:xfrm>
        </p:spPr>
        <p:txBody>
          <a:bodyPr>
            <a:noAutofit/>
          </a:bodyPr>
          <a:lstStyle/>
          <a:p>
            <a:pPr>
              <a:lnSpc>
                <a:spcPct val="120000"/>
              </a:lnSpc>
              <a:spcAft>
                <a:spcPts val="600"/>
              </a:spcAft>
            </a:pPr>
            <a:r>
              <a:rPr lang="en-US" sz="1800" dirty="0"/>
              <a:t>DPS increased dependence on computerized information systems to carry out its operations and to process, maintain, and report essential </a:t>
            </a:r>
            <a:r>
              <a:rPr lang="en-US" sz="1800" dirty="0" smtClean="0"/>
              <a:t>information …</a:t>
            </a:r>
            <a:endParaRPr lang="en-US" sz="1800" dirty="0"/>
          </a:p>
          <a:p>
            <a:pPr>
              <a:lnSpc>
                <a:spcPct val="120000"/>
              </a:lnSpc>
              <a:spcAft>
                <a:spcPts val="600"/>
              </a:spcAft>
            </a:pPr>
            <a:r>
              <a:rPr lang="en-US" sz="1800" dirty="0"/>
              <a:t>Noncompliance with federal, state, and other requirements for information security negatively impacts operations with the introduction of sanctions which can result in the loss of certification and authorization to access and manage information necessary to carry out the DPS mission. </a:t>
            </a:r>
          </a:p>
          <a:p>
            <a:pPr>
              <a:lnSpc>
                <a:spcPct val="120000"/>
              </a:lnSpc>
              <a:spcAft>
                <a:spcPts val="600"/>
              </a:spcAft>
            </a:pPr>
            <a:r>
              <a:rPr lang="en-US" sz="1800" dirty="0"/>
              <a:t>Public is not informed of traffic safety initiatives and is unable to make prudent decisions</a:t>
            </a:r>
            <a:r>
              <a:rPr lang="en-US" sz="1400" dirty="0" smtClean="0"/>
              <a:t>.</a:t>
            </a:r>
            <a:endParaRPr lang="en-US" sz="1400" dirty="0"/>
          </a:p>
        </p:txBody>
      </p:sp>
    </p:spTree>
    <p:extLst>
      <p:ext uri="{BB962C8B-B14F-4D97-AF65-F5344CB8AC3E}">
        <p14:creationId xmlns:p14="http://schemas.microsoft.com/office/powerpoint/2010/main" val="2779656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4487" y="1143000"/>
            <a:ext cx="2932113" cy="476250"/>
          </a:xfrm>
        </p:spPr>
        <p:txBody>
          <a:bodyPr>
            <a:normAutofit fontScale="90000"/>
          </a:bodyPr>
          <a:lstStyle/>
          <a:p>
            <a:r>
              <a:rPr lang="en-US" sz="2800" dirty="0" smtClean="0"/>
              <a:t>Objective 1.1.1</a:t>
            </a:r>
            <a:endParaRPr lang="en-US" sz="2800" dirty="0"/>
          </a:p>
        </p:txBody>
      </p:sp>
      <p:sp>
        <p:nvSpPr>
          <p:cNvPr id="7" name="Text Placeholder 6"/>
          <p:cNvSpPr>
            <a:spLocks noGrp="1"/>
          </p:cNvSpPr>
          <p:nvPr>
            <p:ph type="body" sz="half" idx="2"/>
          </p:nvPr>
        </p:nvSpPr>
        <p:spPr>
          <a:xfrm>
            <a:off x="304800" y="1632857"/>
            <a:ext cx="3008313" cy="990600"/>
          </a:xfrm>
        </p:spPr>
        <p:txBody>
          <a:bodyPr>
            <a:normAutofit lnSpcReduction="10000"/>
          </a:bodyPr>
          <a:lstStyle/>
          <a:p>
            <a:r>
              <a:rPr lang="en-US" sz="2000" dirty="0" smtClean="0"/>
              <a:t>Annually decrease traffic fatalities toward Target Zero.</a:t>
            </a:r>
            <a:endParaRPr lang="en-US" sz="20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11775" y="3583673"/>
            <a:ext cx="3168650" cy="2112433"/>
          </a:xfrm>
          <a:prstGeom prst="rect">
            <a:avLst/>
          </a:prstGeom>
          <a:noFill/>
          <a:ln>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63634" y="3041197"/>
            <a:ext cx="3008313" cy="393926"/>
          </a:xfrm>
          <a:prstGeom prst="rect">
            <a:avLst/>
          </a:prstGeom>
        </p:spPr>
        <p:txBody>
          <a:bodyPr vert="horz" lIns="91440" tIns="45720" rIns="91440" bIns="45720" rtlCol="0" anchor="b">
            <a:normAutofit fontScale="25000" lnSpcReduction="20000"/>
          </a:bodyPr>
          <a:lstStyle>
            <a:lvl1pPr algn="l" defTabSz="914400" rtl="0" eaLnBrk="1" latinLnBrk="0" hangingPunct="1">
              <a:spcBef>
                <a:spcPct val="0"/>
              </a:spcBef>
              <a:buNone/>
              <a:defRPr sz="2000" b="1" kern="1200">
                <a:solidFill>
                  <a:schemeClr val="bg2">
                    <a:lumMod val="90000"/>
                  </a:schemeClr>
                </a:solidFill>
                <a:latin typeface="+mj-lt"/>
                <a:ea typeface="+mj-ea"/>
                <a:cs typeface="+mj-cs"/>
              </a:defRPr>
            </a:lvl1pPr>
          </a:lstStyle>
          <a:p>
            <a:endParaRPr lang="en-US" sz="2500" dirty="0" smtClean="0"/>
          </a:p>
          <a:p>
            <a:endParaRPr lang="en-US" sz="2500" dirty="0"/>
          </a:p>
          <a:p>
            <a:r>
              <a:rPr lang="en-US" sz="3100" dirty="0" smtClean="0"/>
              <a:t> </a:t>
            </a:r>
            <a:endParaRPr lang="en-US" sz="3100" dirty="0"/>
          </a:p>
        </p:txBody>
      </p:sp>
      <p:sp>
        <p:nvSpPr>
          <p:cNvPr id="8" name="Text Placeholder 4"/>
          <p:cNvSpPr txBox="1">
            <a:spLocks/>
          </p:cNvSpPr>
          <p:nvPr/>
        </p:nvSpPr>
        <p:spPr>
          <a:xfrm>
            <a:off x="363941" y="4403798"/>
            <a:ext cx="2558143" cy="889174"/>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2000" dirty="0" smtClean="0"/>
              <a:t>Decrease the number of traffic collisions.</a:t>
            </a:r>
            <a:endParaRPr lang="en-US" sz="20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979778"/>
            <a:ext cx="2819400" cy="2317195"/>
          </a:xfrm>
          <a:prstGeom prst="rect">
            <a:avLst/>
          </a:prstGeom>
          <a:noFill/>
          <a:ln>
            <a:solidFill>
              <a:schemeClr val="tx1"/>
            </a:solidFill>
          </a:ln>
          <a:effectLst>
            <a:outerShdw blurRad="50800" dist="38100" dir="2700000" algn="tl" rotWithShape="0">
              <a:prstClr val="black">
                <a:alpha val="40000"/>
              </a:prstClr>
            </a:outerShdw>
          </a:effectLst>
        </p:spPr>
      </p:pic>
      <p:sp>
        <p:nvSpPr>
          <p:cNvPr id="3" name="Rectangle 2"/>
          <p:cNvSpPr/>
          <p:nvPr/>
        </p:nvSpPr>
        <p:spPr>
          <a:xfrm>
            <a:off x="363941" y="3212066"/>
            <a:ext cx="3371663" cy="369332"/>
          </a:xfrm>
          <a:prstGeom prst="rect">
            <a:avLst/>
          </a:prstGeom>
        </p:spPr>
        <p:txBody>
          <a:bodyPr wrap="square">
            <a:spAutoFit/>
          </a:bodyPr>
          <a:lstStyle/>
          <a:p>
            <a:r>
              <a:rPr lang="en-US" dirty="0"/>
              <a:t>Decrease serious traffic injuries.</a:t>
            </a:r>
          </a:p>
        </p:txBody>
      </p:sp>
      <p:sp>
        <p:nvSpPr>
          <p:cNvPr id="10" name="Title 3"/>
          <p:cNvSpPr txBox="1">
            <a:spLocks/>
          </p:cNvSpPr>
          <p:nvPr/>
        </p:nvSpPr>
        <p:spPr>
          <a:xfrm>
            <a:off x="325272" y="2761910"/>
            <a:ext cx="2746675" cy="476250"/>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2000" b="1" kern="1200">
                <a:solidFill>
                  <a:schemeClr val="bg2">
                    <a:lumMod val="90000"/>
                  </a:schemeClr>
                </a:solidFill>
                <a:latin typeface="+mj-lt"/>
                <a:ea typeface="+mj-ea"/>
                <a:cs typeface="+mj-cs"/>
              </a:defRPr>
            </a:lvl1pPr>
          </a:lstStyle>
          <a:p>
            <a:r>
              <a:rPr lang="en-US" sz="2500" dirty="0" smtClean="0"/>
              <a:t>Objective 1.1.2</a:t>
            </a:r>
            <a:endParaRPr lang="en-US" sz="2500" dirty="0"/>
          </a:p>
        </p:txBody>
      </p:sp>
      <p:sp>
        <p:nvSpPr>
          <p:cNvPr id="11" name="Title 3"/>
          <p:cNvSpPr txBox="1">
            <a:spLocks/>
          </p:cNvSpPr>
          <p:nvPr/>
        </p:nvSpPr>
        <p:spPr>
          <a:xfrm>
            <a:off x="325272" y="3902527"/>
            <a:ext cx="2932113" cy="476250"/>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2000" b="1" kern="1200">
                <a:solidFill>
                  <a:schemeClr val="bg2">
                    <a:lumMod val="90000"/>
                  </a:schemeClr>
                </a:solidFill>
                <a:latin typeface="+mj-lt"/>
                <a:ea typeface="+mj-ea"/>
                <a:cs typeface="+mj-cs"/>
              </a:defRPr>
            </a:lvl1pPr>
          </a:lstStyle>
          <a:p>
            <a:r>
              <a:rPr lang="en-US" sz="2500" dirty="0" smtClean="0"/>
              <a:t>Objective 1.1.3</a:t>
            </a:r>
            <a:endParaRPr lang="en-US" sz="2500" dirty="0"/>
          </a:p>
        </p:txBody>
      </p:sp>
    </p:spTree>
    <p:extLst>
      <p:ext uri="{BB962C8B-B14F-4D97-AF65-F5344CB8AC3E}">
        <p14:creationId xmlns:p14="http://schemas.microsoft.com/office/powerpoint/2010/main" val="2875232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95400"/>
            <a:ext cx="8229600" cy="838200"/>
          </a:xfrm>
        </p:spPr>
        <p:txBody>
          <a:bodyPr>
            <a:normAutofit/>
          </a:bodyPr>
          <a:lstStyle/>
          <a:p>
            <a:pPr algn="l"/>
            <a:r>
              <a:rPr lang="en-US" sz="3600" dirty="0" smtClean="0"/>
              <a:t>Goal 3: Potential Negative Impacts</a:t>
            </a:r>
            <a:endParaRPr lang="en-US" sz="3600" dirty="0"/>
          </a:p>
        </p:txBody>
      </p:sp>
      <p:sp>
        <p:nvSpPr>
          <p:cNvPr id="3" name="Content Placeholder 2"/>
          <p:cNvSpPr>
            <a:spLocks noGrp="1"/>
          </p:cNvSpPr>
          <p:nvPr>
            <p:ph idx="1"/>
          </p:nvPr>
        </p:nvSpPr>
        <p:spPr>
          <a:xfrm>
            <a:off x="457200" y="1981200"/>
            <a:ext cx="8229600" cy="3810000"/>
          </a:xfrm>
        </p:spPr>
        <p:txBody>
          <a:bodyPr>
            <a:noAutofit/>
          </a:bodyPr>
          <a:lstStyle/>
          <a:p>
            <a:pPr>
              <a:lnSpc>
                <a:spcPct val="120000"/>
              </a:lnSpc>
              <a:spcAft>
                <a:spcPts val="600"/>
              </a:spcAft>
            </a:pPr>
            <a:r>
              <a:rPr lang="en-US" sz="1800" dirty="0" smtClean="0"/>
              <a:t>DPS </a:t>
            </a:r>
            <a:r>
              <a:rPr lang="en-US" sz="1800" dirty="0"/>
              <a:t>employees and services are inefficient. This results in poor service and higher cost to conduct </a:t>
            </a:r>
            <a:r>
              <a:rPr lang="en-US" sz="1800" dirty="0" smtClean="0"/>
              <a:t>business.</a:t>
            </a:r>
          </a:p>
          <a:p>
            <a:pPr>
              <a:lnSpc>
                <a:spcPct val="120000"/>
              </a:lnSpc>
              <a:spcAft>
                <a:spcPts val="600"/>
              </a:spcAft>
            </a:pPr>
            <a:r>
              <a:rPr lang="en-US" sz="1800" dirty="0" smtClean="0"/>
              <a:t>Agency expenditures on technology equipment is not efficient and services may suffer.	</a:t>
            </a:r>
          </a:p>
          <a:p>
            <a:pPr>
              <a:lnSpc>
                <a:spcPct val="120000"/>
              </a:lnSpc>
              <a:spcAft>
                <a:spcPts val="600"/>
              </a:spcAft>
            </a:pPr>
            <a:r>
              <a:rPr lang="en-US" sz="1800" dirty="0" smtClean="0"/>
              <a:t>Efficiency in emergency evacuation to ensure accurate information is provided for public safety.	</a:t>
            </a:r>
          </a:p>
          <a:p>
            <a:pPr>
              <a:lnSpc>
                <a:spcPct val="120000"/>
              </a:lnSpc>
              <a:spcAft>
                <a:spcPts val="600"/>
              </a:spcAft>
            </a:pPr>
            <a:r>
              <a:rPr lang="en-US" sz="1800" dirty="0" smtClean="0"/>
              <a:t>Agency resources are not properly directed to areas that are most beneficial to the public.  Collision reports are not transmitted properly.</a:t>
            </a:r>
            <a:endParaRPr lang="en-US" sz="1800" dirty="0"/>
          </a:p>
        </p:txBody>
      </p:sp>
    </p:spTree>
    <p:extLst>
      <p:ext uri="{BB962C8B-B14F-4D97-AF65-F5344CB8AC3E}">
        <p14:creationId xmlns:p14="http://schemas.microsoft.com/office/powerpoint/2010/main" val="1448569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057400"/>
            <a:ext cx="7772400" cy="1362075"/>
          </a:xfrm>
        </p:spPr>
        <p:txBody>
          <a:bodyPr/>
          <a:lstStyle/>
          <a:p>
            <a:r>
              <a:rPr lang="en-US" dirty="0" smtClean="0"/>
              <a:t>Goal 4: Quality Customer Service Delivery</a:t>
            </a:r>
            <a:endParaRPr lang="en-US"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75858" y="4048125"/>
            <a:ext cx="2374306" cy="178073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278764" y="4038600"/>
            <a:ext cx="2683285" cy="179025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174364" y="4038600"/>
            <a:ext cx="2207636" cy="179025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997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71600"/>
            <a:ext cx="4038600" cy="3733800"/>
          </a:xfrm>
        </p:spPr>
        <p:txBody>
          <a:bodyPr>
            <a:noAutofit/>
          </a:bodyPr>
          <a:lstStyle/>
          <a:p>
            <a:r>
              <a:rPr lang="en-US" sz="2800" b="1" dirty="0" smtClean="0">
                <a:solidFill>
                  <a:schemeClr val="tx1">
                    <a:alpha val="95000"/>
                  </a:schemeClr>
                </a:solidFill>
              </a:rPr>
              <a:t>Strategy 4.1 </a:t>
            </a:r>
            <a:r>
              <a:rPr lang="en-US" sz="2800" dirty="0" smtClean="0">
                <a:solidFill>
                  <a:schemeClr val="tx1">
                    <a:alpha val="95000"/>
                  </a:schemeClr>
                </a:solidFill>
              </a:rPr>
              <a:t>– Ensure Continuous Improvement of Customer Service / Respond to Information Needs of the Public</a:t>
            </a:r>
            <a:r>
              <a:rPr lang="en-US" sz="2400" dirty="0" smtClean="0">
                <a:solidFill>
                  <a:schemeClr val="tx1">
                    <a:alpha val="95000"/>
                  </a:schemeClr>
                </a:solidFill>
              </a:rPr>
              <a:t/>
            </a:r>
            <a:br>
              <a:rPr lang="en-US" sz="2400" dirty="0" smtClean="0">
                <a:solidFill>
                  <a:schemeClr val="tx1">
                    <a:alpha val="95000"/>
                  </a:schemeClr>
                </a:solidFill>
              </a:rPr>
            </a:br>
            <a:r>
              <a:rPr lang="en-US" sz="2400" dirty="0" smtClean="0">
                <a:solidFill>
                  <a:schemeClr val="tx1">
                    <a:alpha val="95000"/>
                  </a:schemeClr>
                </a:solidFill>
              </a:rPr>
              <a:t>**4.1.1, 4.1.2, 4.1.3, 4.1.4</a:t>
            </a:r>
            <a:r>
              <a:rPr lang="en-US" sz="3600" dirty="0" smtClean="0">
                <a:solidFill>
                  <a:schemeClr val="tx1">
                    <a:alpha val="95000"/>
                  </a:schemeClr>
                </a:solidFill>
              </a:rPr>
              <a:t>, </a:t>
            </a:r>
            <a:r>
              <a:rPr lang="en-US" sz="2400" dirty="0" smtClean="0">
                <a:solidFill>
                  <a:schemeClr val="tx1">
                    <a:alpha val="95000"/>
                  </a:schemeClr>
                </a:solidFill>
              </a:rPr>
              <a:t>4.1.5</a:t>
            </a:r>
            <a:r>
              <a:rPr lang="en-US" sz="3600" dirty="0" smtClean="0">
                <a:solidFill>
                  <a:schemeClr val="tx1">
                    <a:alpha val="95000"/>
                  </a:schemeClr>
                </a:solidFill>
              </a:rPr>
              <a:t> </a:t>
            </a:r>
            <a:r>
              <a:rPr lang="en-US" sz="2400" dirty="0" smtClean="0">
                <a:solidFill>
                  <a:schemeClr val="tx1">
                    <a:alpha val="95000"/>
                  </a:schemeClr>
                </a:solidFill>
              </a:rPr>
              <a:t>(these are referenced with like objectives in other sections) </a:t>
            </a:r>
            <a:endParaRPr lang="en-US" sz="2400" b="1" dirty="0">
              <a:solidFill>
                <a:schemeClr val="tx1">
                  <a:alpha val="9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2362200"/>
            <a:ext cx="4191000" cy="2362573"/>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0332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75858" y="1676400"/>
            <a:ext cx="7772400" cy="166687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none"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ea typeface="+mj-ea"/>
                <a:cs typeface="+mj-cs"/>
              </a:defRPr>
            </a:lvl1pPr>
          </a:lstStyle>
          <a:p>
            <a:r>
              <a:rPr lang="en-US" dirty="0" smtClean="0">
                <a:solidFill>
                  <a:schemeClr val="tx1">
                    <a:alpha val="95000"/>
                  </a:schemeClr>
                </a:solidFill>
              </a:rPr>
              <a:t>Strategy 4.2 – Responsive to Information Needs of the Public</a:t>
            </a:r>
            <a:endParaRPr lang="en-US" dirty="0">
              <a:solidFill>
                <a:schemeClr val="tx1">
                  <a:alpha val="95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792" y="3834685"/>
            <a:ext cx="1209675" cy="12096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820261"/>
            <a:ext cx="1209675" cy="12096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41034811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3008313" cy="628650"/>
          </a:xfrm>
        </p:spPr>
        <p:txBody>
          <a:bodyPr>
            <a:normAutofit/>
          </a:bodyPr>
          <a:lstStyle/>
          <a:p>
            <a:r>
              <a:rPr lang="en-US" sz="2800" dirty="0" smtClean="0"/>
              <a:t>Objective 4.2.1</a:t>
            </a:r>
            <a:endParaRPr lang="en-US" sz="2800" dirty="0"/>
          </a:p>
        </p:txBody>
      </p:sp>
      <p:sp>
        <p:nvSpPr>
          <p:cNvPr id="4" name="Text Placeholder 3"/>
          <p:cNvSpPr>
            <a:spLocks noGrp="1"/>
          </p:cNvSpPr>
          <p:nvPr>
            <p:ph type="body" sz="half" idx="2"/>
          </p:nvPr>
        </p:nvSpPr>
        <p:spPr>
          <a:xfrm>
            <a:off x="457200" y="2286000"/>
            <a:ext cx="3008313" cy="1371599"/>
          </a:xfrm>
        </p:spPr>
        <p:txBody>
          <a:bodyPr>
            <a:noAutofit/>
          </a:bodyPr>
          <a:lstStyle/>
          <a:p>
            <a:r>
              <a:rPr lang="en-US" sz="2000" dirty="0" smtClean="0"/>
              <a:t>Respond to all Freedom of Information Act requests in a timely and accurate manner.</a:t>
            </a:r>
            <a:endParaRPr lang="en-US" sz="2000" dirty="0"/>
          </a:p>
        </p:txBody>
      </p:sp>
      <p:sp>
        <p:nvSpPr>
          <p:cNvPr id="5" name="Title 1"/>
          <p:cNvSpPr txBox="1">
            <a:spLocks/>
          </p:cNvSpPr>
          <p:nvPr/>
        </p:nvSpPr>
        <p:spPr>
          <a:xfrm>
            <a:off x="547352" y="3929933"/>
            <a:ext cx="3008313" cy="62865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bg2">
                    <a:lumMod val="90000"/>
                  </a:schemeClr>
                </a:solidFill>
                <a:latin typeface="+mj-lt"/>
                <a:ea typeface="+mj-ea"/>
                <a:cs typeface="+mj-cs"/>
              </a:defRPr>
            </a:lvl1pPr>
          </a:lstStyle>
          <a:p>
            <a:r>
              <a:rPr lang="en-US" sz="2800" dirty="0" smtClean="0"/>
              <a:t>Objective 4.2.2</a:t>
            </a:r>
            <a:endParaRPr lang="en-US" sz="2800" dirty="0"/>
          </a:p>
        </p:txBody>
      </p:sp>
      <p:sp>
        <p:nvSpPr>
          <p:cNvPr id="6" name="Text Placeholder 3"/>
          <p:cNvSpPr txBox="1">
            <a:spLocks/>
          </p:cNvSpPr>
          <p:nvPr/>
        </p:nvSpPr>
        <p:spPr>
          <a:xfrm>
            <a:off x="547352" y="4572000"/>
            <a:ext cx="3008313" cy="1371599"/>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2000" dirty="0" smtClean="0"/>
              <a:t>Respond to 100% of all “Requests for Data Reviews”.</a:t>
            </a:r>
            <a:endParaRPr lang="en-US" sz="2000" dirty="0"/>
          </a:p>
        </p:txBody>
      </p:sp>
      <p:pic>
        <p:nvPicPr>
          <p:cNvPr id="2050" name="Picture 2" descr="C:\Users\Johnson_ChristinaE.SCDPS\AppData\Local\Microsoft\Windows\Temporary Internet Files\Content.IE5\C4CA13DE\blockpage[1].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21400" y="3820319"/>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ining and Clas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744703"/>
            <a:ext cx="3133064" cy="181387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995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19200"/>
            <a:ext cx="3008313" cy="704850"/>
          </a:xfrm>
        </p:spPr>
        <p:txBody>
          <a:bodyPr/>
          <a:lstStyle/>
          <a:p>
            <a:r>
              <a:rPr lang="en-US" sz="3200" dirty="0" smtClean="0"/>
              <a:t>Objective 4.2.3 </a:t>
            </a:r>
            <a:endParaRPr lang="en-US" sz="3200" dirty="0"/>
          </a:p>
        </p:txBody>
      </p:sp>
      <p:sp>
        <p:nvSpPr>
          <p:cNvPr id="4" name="Text Placeholder 3"/>
          <p:cNvSpPr>
            <a:spLocks noGrp="1"/>
          </p:cNvSpPr>
          <p:nvPr>
            <p:ph type="body" sz="half" idx="2"/>
          </p:nvPr>
        </p:nvSpPr>
        <p:spPr>
          <a:xfrm>
            <a:off x="466300" y="4438650"/>
            <a:ext cx="2895600" cy="1600200"/>
          </a:xfrm>
        </p:spPr>
        <p:txBody>
          <a:bodyPr>
            <a:normAutofit lnSpcReduction="10000"/>
          </a:bodyPr>
          <a:lstStyle/>
          <a:p>
            <a:r>
              <a:rPr lang="en-US" sz="2000" dirty="0" smtClean="0"/>
              <a:t>Utilize the DPS web page to disseminate important traffic and safety information to the media and public.</a:t>
            </a:r>
            <a:endParaRPr lang="en-US" sz="20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0" y="1600200"/>
            <a:ext cx="4883150" cy="4069291"/>
          </a:xfrm>
          <a:prstGeom prst="rect">
            <a:avLst/>
          </a:prstGeom>
          <a:noFill/>
          <a:ln>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44487" y="3733801"/>
            <a:ext cx="3008313" cy="704850"/>
          </a:xfrm>
          <a:prstGeom prst="rect">
            <a:avLst/>
          </a:prstGeom>
        </p:spPr>
        <p:txBody>
          <a:bodyPr vert="horz" lIns="91440" tIns="45720" rIns="91440" bIns="45720" rtlCol="0" anchor="b">
            <a:normAutofit fontScale="92500"/>
          </a:bodyPr>
          <a:lstStyle>
            <a:lvl1pPr algn="l" defTabSz="914400" rtl="0" eaLnBrk="1" latinLnBrk="0" hangingPunct="1">
              <a:spcBef>
                <a:spcPct val="0"/>
              </a:spcBef>
              <a:buNone/>
              <a:defRPr sz="2000" b="1" kern="1200">
                <a:solidFill>
                  <a:schemeClr val="bg2">
                    <a:lumMod val="90000"/>
                  </a:schemeClr>
                </a:solidFill>
                <a:latin typeface="+mj-lt"/>
                <a:ea typeface="+mj-ea"/>
                <a:cs typeface="+mj-cs"/>
              </a:defRPr>
            </a:lvl1pPr>
          </a:lstStyle>
          <a:p>
            <a:r>
              <a:rPr lang="en-US" sz="3200" dirty="0" smtClean="0"/>
              <a:t>**Objective 4.2.6</a:t>
            </a:r>
            <a:endParaRPr lang="en-US" sz="3200" dirty="0"/>
          </a:p>
        </p:txBody>
      </p:sp>
      <p:sp>
        <p:nvSpPr>
          <p:cNvPr id="7" name="Text Placeholder 3"/>
          <p:cNvSpPr txBox="1">
            <a:spLocks/>
          </p:cNvSpPr>
          <p:nvPr/>
        </p:nvSpPr>
        <p:spPr>
          <a:xfrm>
            <a:off x="457201" y="2133601"/>
            <a:ext cx="2895600" cy="1600200"/>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2000" dirty="0" smtClean="0"/>
              <a:t>Utilize social media (Facebook and Twitter) to transmit valuable traffic and safety information to the public.</a:t>
            </a:r>
            <a:endParaRPr lang="en-US" sz="2000" dirty="0"/>
          </a:p>
        </p:txBody>
      </p:sp>
    </p:spTree>
    <p:extLst>
      <p:ext uri="{BB962C8B-B14F-4D97-AF65-F5344CB8AC3E}">
        <p14:creationId xmlns:p14="http://schemas.microsoft.com/office/powerpoint/2010/main" val="35300994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00"/>
            <a:ext cx="2932113" cy="552450"/>
          </a:xfrm>
        </p:spPr>
        <p:txBody>
          <a:bodyPr>
            <a:normAutofit fontScale="90000"/>
          </a:bodyPr>
          <a:lstStyle/>
          <a:p>
            <a:r>
              <a:rPr lang="en-US" sz="3200" dirty="0" smtClean="0"/>
              <a:t>Objective 4.2.4 </a:t>
            </a:r>
            <a:endParaRPr lang="en-US" sz="3200" dirty="0"/>
          </a:p>
        </p:txBody>
      </p:sp>
      <p:sp>
        <p:nvSpPr>
          <p:cNvPr id="4" name="Text Placeholder 3"/>
          <p:cNvSpPr>
            <a:spLocks noGrp="1"/>
          </p:cNvSpPr>
          <p:nvPr>
            <p:ph type="body" sz="half" idx="2"/>
          </p:nvPr>
        </p:nvSpPr>
        <p:spPr>
          <a:xfrm>
            <a:off x="838200" y="2514600"/>
            <a:ext cx="3008313" cy="3306763"/>
          </a:xfrm>
        </p:spPr>
        <p:txBody>
          <a:bodyPr>
            <a:normAutofit/>
          </a:bodyPr>
          <a:lstStyle/>
          <a:p>
            <a:r>
              <a:rPr lang="en-US" sz="2000" dirty="0"/>
              <a:t>Conduct safety events, fairs, presentations, and community outreach. </a:t>
            </a:r>
            <a:r>
              <a:rPr lang="en-US" sz="2000" dirty="0" smtClean="0"/>
              <a:t>Community Relations Officers (CROs</a:t>
            </a:r>
            <a:r>
              <a:rPr lang="en-US" sz="2000" dirty="0"/>
              <a:t>) also distribute safety materials, use the driving simulator, rollover simulator, and golf cart </a:t>
            </a:r>
            <a:r>
              <a:rPr lang="en-US" sz="2000" dirty="0" smtClean="0"/>
              <a:t>goggles.</a:t>
            </a:r>
            <a:endParaRPr lang="en-US" sz="2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1295400"/>
            <a:ext cx="3649059" cy="2057400"/>
          </a:xfrm>
          <a:prstGeom prst="rect">
            <a:avLst/>
          </a:prstGeom>
          <a:noFill/>
          <a:ln>
            <a:solidFill>
              <a:schemeClr val="tx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1159" y="3581400"/>
            <a:ext cx="3619500" cy="2413000"/>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56659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0"/>
            <a:ext cx="8229600" cy="609600"/>
          </a:xfrm>
        </p:spPr>
        <p:txBody>
          <a:bodyPr>
            <a:noAutofit/>
          </a:bodyPr>
          <a:lstStyle/>
          <a:p>
            <a:pPr algn="l"/>
            <a:r>
              <a:rPr lang="en-US" sz="3600" dirty="0" smtClean="0"/>
              <a:t>Goal 4: Potential Negative Impacts</a:t>
            </a:r>
            <a:endParaRPr lang="en-US" sz="3600" dirty="0"/>
          </a:p>
        </p:txBody>
      </p:sp>
      <p:sp>
        <p:nvSpPr>
          <p:cNvPr id="3" name="Content Placeholder 2"/>
          <p:cNvSpPr>
            <a:spLocks noGrp="1"/>
          </p:cNvSpPr>
          <p:nvPr>
            <p:ph idx="1"/>
          </p:nvPr>
        </p:nvSpPr>
        <p:spPr>
          <a:xfrm>
            <a:off x="457200" y="2286000"/>
            <a:ext cx="8229600" cy="4144963"/>
          </a:xfrm>
        </p:spPr>
        <p:txBody>
          <a:bodyPr>
            <a:normAutofit/>
          </a:bodyPr>
          <a:lstStyle/>
          <a:p>
            <a:pPr>
              <a:spcAft>
                <a:spcPts val="600"/>
              </a:spcAft>
            </a:pPr>
            <a:r>
              <a:rPr lang="en-US" sz="2400" dirty="0"/>
              <a:t>Local agencies will not have a complete understanding of enforcement of immigration laws in their communities.	</a:t>
            </a:r>
          </a:p>
          <a:p>
            <a:pPr>
              <a:spcAft>
                <a:spcPts val="600"/>
              </a:spcAft>
            </a:pPr>
            <a:r>
              <a:rPr lang="en-US" sz="2400" dirty="0"/>
              <a:t>Victims of crime will not receive the proper services that they need</a:t>
            </a:r>
            <a:r>
              <a:rPr lang="en-US" sz="2400" dirty="0" smtClean="0"/>
              <a:t>.</a:t>
            </a:r>
            <a:endParaRPr lang="en-US" sz="2400" dirty="0"/>
          </a:p>
          <a:p>
            <a:pPr>
              <a:spcAft>
                <a:spcPts val="600"/>
              </a:spcAft>
            </a:pPr>
            <a:r>
              <a:rPr lang="en-US" sz="2400" dirty="0"/>
              <a:t>Public is not informed of traffic safety initiatives and is unable to make prudent decisions.</a:t>
            </a:r>
          </a:p>
          <a:p>
            <a:pPr>
              <a:spcAft>
                <a:spcPts val="600"/>
              </a:spcAft>
            </a:pPr>
            <a:r>
              <a:rPr lang="en-US" sz="2400" dirty="0"/>
              <a:t>Complex collision investigations do not receive the proper investigation that could be conducted.	</a:t>
            </a:r>
          </a:p>
        </p:txBody>
      </p:sp>
    </p:spTree>
    <p:extLst>
      <p:ext uri="{BB962C8B-B14F-4D97-AF65-F5344CB8AC3E}">
        <p14:creationId xmlns:p14="http://schemas.microsoft.com/office/powerpoint/2010/main" val="4652365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76400"/>
            <a:ext cx="8229600" cy="609600"/>
          </a:xfrm>
        </p:spPr>
        <p:txBody>
          <a:bodyPr>
            <a:noAutofit/>
          </a:bodyPr>
          <a:lstStyle/>
          <a:p>
            <a:pPr algn="l"/>
            <a:r>
              <a:rPr lang="en-US" sz="3600" dirty="0" smtClean="0"/>
              <a:t>Goal 4: Potential Negative Impacts</a:t>
            </a:r>
            <a:endParaRPr lang="en-US" sz="3600" dirty="0"/>
          </a:p>
        </p:txBody>
      </p:sp>
      <p:sp>
        <p:nvSpPr>
          <p:cNvPr id="3" name="Content Placeholder 2"/>
          <p:cNvSpPr>
            <a:spLocks noGrp="1"/>
          </p:cNvSpPr>
          <p:nvPr>
            <p:ph idx="1"/>
          </p:nvPr>
        </p:nvSpPr>
        <p:spPr>
          <a:xfrm>
            <a:off x="381000" y="2286000"/>
            <a:ext cx="8229600" cy="2971800"/>
          </a:xfrm>
        </p:spPr>
        <p:txBody>
          <a:bodyPr>
            <a:noAutofit/>
          </a:bodyPr>
          <a:lstStyle/>
          <a:p>
            <a:pPr>
              <a:spcAft>
                <a:spcPts val="600"/>
              </a:spcAft>
            </a:pPr>
            <a:r>
              <a:rPr lang="en-US" sz="2400" dirty="0" smtClean="0"/>
              <a:t>Requested </a:t>
            </a:r>
            <a:r>
              <a:rPr lang="en-US" sz="2400" dirty="0"/>
              <a:t>information will not be distributed in the specified timeframe</a:t>
            </a:r>
            <a:r>
              <a:rPr lang="en-US" sz="2400" dirty="0" smtClean="0"/>
              <a:t>.</a:t>
            </a:r>
            <a:endParaRPr lang="en-US" sz="2400" dirty="0"/>
          </a:p>
          <a:p>
            <a:pPr>
              <a:spcAft>
                <a:spcPts val="600"/>
              </a:spcAft>
            </a:pPr>
            <a:r>
              <a:rPr lang="en-US" sz="2400" dirty="0"/>
              <a:t>The department will not be able to respond to Data Q inquiries as quickly which could lead to unsafe commercial motor vehicles not being removed from service.	</a:t>
            </a:r>
          </a:p>
          <a:p>
            <a:pPr>
              <a:spcAft>
                <a:spcPts val="600"/>
              </a:spcAft>
            </a:pPr>
            <a:r>
              <a:rPr lang="en-US" sz="2400" dirty="0"/>
              <a:t>Traffic fatalities result in loss of life, emotional pain, lost income, higher insurance rates, and other economic loss. Increasing seat belt usage has proven to reduce traffic fatalities.</a:t>
            </a:r>
          </a:p>
        </p:txBody>
      </p:sp>
    </p:spTree>
    <p:extLst>
      <p:ext uri="{BB962C8B-B14F-4D97-AF65-F5344CB8AC3E}">
        <p14:creationId xmlns:p14="http://schemas.microsoft.com/office/powerpoint/2010/main" val="2655669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676400"/>
            <a:ext cx="7239000" cy="1143000"/>
          </a:xfrm>
        </p:spPr>
        <p:txBody>
          <a:bodyPr/>
          <a:lstStyle/>
          <a:p>
            <a:r>
              <a:rPr lang="en-US" dirty="0" smtClean="0"/>
              <a:t>Closing and Questions</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lgn="ctr">
              <a:buNone/>
            </a:pPr>
            <a:r>
              <a:rPr lang="en-US" dirty="0" smtClean="0"/>
              <a:t>Director Leroy Smith, SCDPS</a:t>
            </a:r>
            <a:endParaRPr lang="en-US" dirty="0"/>
          </a:p>
        </p:txBody>
      </p:sp>
    </p:spTree>
    <p:extLst>
      <p:ext uri="{BB962C8B-B14F-4D97-AF65-F5344CB8AC3E}">
        <p14:creationId xmlns:p14="http://schemas.microsoft.com/office/powerpoint/2010/main" val="905056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399" y="1295400"/>
            <a:ext cx="3008313" cy="1162050"/>
          </a:xfrm>
        </p:spPr>
        <p:txBody>
          <a:bodyPr>
            <a:normAutofit/>
          </a:bodyPr>
          <a:lstStyle/>
          <a:p>
            <a:r>
              <a:rPr lang="en-US" sz="3200" dirty="0"/>
              <a:t>Objective 1.1.4</a:t>
            </a:r>
          </a:p>
        </p:txBody>
      </p:sp>
      <p:sp>
        <p:nvSpPr>
          <p:cNvPr id="6" name="Text Placeholder 5"/>
          <p:cNvSpPr>
            <a:spLocks noGrp="1"/>
          </p:cNvSpPr>
          <p:nvPr>
            <p:ph type="body" sz="half" idx="2"/>
          </p:nvPr>
        </p:nvSpPr>
        <p:spPr>
          <a:xfrm>
            <a:off x="152400" y="2408237"/>
            <a:ext cx="3657600" cy="2697163"/>
          </a:xfrm>
        </p:spPr>
        <p:txBody>
          <a:bodyPr>
            <a:normAutofit/>
          </a:bodyPr>
          <a:lstStyle/>
          <a:p>
            <a:r>
              <a:rPr lang="en-US" sz="2000" dirty="0" smtClean="0"/>
              <a:t>To improve the administration of justice, enhance public safety, and judiciously allocate resources to the victims of crime service provider community.</a:t>
            </a:r>
          </a:p>
          <a:p>
            <a:endParaRPr lang="en-US" sz="2000" b="1" dirty="0"/>
          </a:p>
        </p:txBody>
      </p:sp>
      <p:pic>
        <p:nvPicPr>
          <p:cNvPr id="1026"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981200"/>
            <a:ext cx="5025273" cy="335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4"/>
          <p:cNvSpPr txBox="1">
            <a:spLocks/>
          </p:cNvSpPr>
          <p:nvPr/>
        </p:nvSpPr>
        <p:spPr>
          <a:xfrm>
            <a:off x="152400" y="4143375"/>
            <a:ext cx="3008313" cy="704850"/>
          </a:xfrm>
          <a:prstGeom prst="rect">
            <a:avLst/>
          </a:prstGeom>
        </p:spPr>
        <p:txBody>
          <a:bodyPr vert="horz" lIns="91440" tIns="45720" rIns="91440" bIns="45720" rtlCol="0" anchor="b">
            <a:normAutofit fontScale="85000" lnSpcReduction="10000"/>
          </a:bodyPr>
          <a:lstStyle>
            <a:lvl1pPr algn="l" defTabSz="914400" rtl="0" eaLnBrk="1" latinLnBrk="0" hangingPunct="1">
              <a:spcBef>
                <a:spcPct val="0"/>
              </a:spcBef>
              <a:buNone/>
              <a:defRPr sz="2000" b="1" kern="1200">
                <a:solidFill>
                  <a:schemeClr val="bg2">
                    <a:lumMod val="90000"/>
                  </a:schemeClr>
                </a:solidFill>
                <a:latin typeface="+mj-lt"/>
                <a:ea typeface="+mj-ea"/>
                <a:cs typeface="+mj-cs"/>
              </a:defRPr>
            </a:lvl1pPr>
          </a:lstStyle>
          <a:p>
            <a:r>
              <a:rPr lang="en-US" sz="3200" dirty="0" smtClean="0"/>
              <a:t>** Objective 4.1.2</a:t>
            </a:r>
            <a:endParaRPr lang="en-US" sz="3200" dirty="0"/>
          </a:p>
        </p:txBody>
      </p:sp>
      <p:sp>
        <p:nvSpPr>
          <p:cNvPr id="2" name="Rectangle 1"/>
          <p:cNvSpPr/>
          <p:nvPr/>
        </p:nvSpPr>
        <p:spPr>
          <a:xfrm>
            <a:off x="-762000" y="4902386"/>
            <a:ext cx="4268219" cy="646331"/>
          </a:xfrm>
          <a:prstGeom prst="rect">
            <a:avLst/>
          </a:prstGeom>
        </p:spPr>
        <p:txBody>
          <a:bodyPr wrap="square">
            <a:spAutoFit/>
          </a:bodyPr>
          <a:lstStyle/>
          <a:p>
            <a:pPr lvl="2"/>
            <a:r>
              <a:rPr lang="en-US" dirty="0" smtClean="0"/>
              <a:t>Enhance </a:t>
            </a:r>
            <a:r>
              <a:rPr lang="en-US" dirty="0"/>
              <a:t>working relationships associated with victim services</a:t>
            </a:r>
          </a:p>
        </p:txBody>
      </p:sp>
    </p:spTree>
    <p:extLst>
      <p:ext uri="{BB962C8B-B14F-4D97-AF65-F5344CB8AC3E}">
        <p14:creationId xmlns:p14="http://schemas.microsoft.com/office/powerpoint/2010/main" val="1974008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16" y="1524000"/>
            <a:ext cx="2932113" cy="552450"/>
          </a:xfrm>
        </p:spPr>
        <p:txBody>
          <a:bodyPr>
            <a:normAutofit/>
          </a:bodyPr>
          <a:lstStyle/>
          <a:p>
            <a:r>
              <a:rPr lang="en-US" sz="2400" dirty="0" smtClean="0"/>
              <a:t>Objective 1.1.6</a:t>
            </a:r>
            <a:endParaRPr lang="en-US" sz="2400" dirty="0"/>
          </a:p>
        </p:txBody>
      </p:sp>
      <p:sp>
        <p:nvSpPr>
          <p:cNvPr id="4" name="Text Placeholder 3"/>
          <p:cNvSpPr>
            <a:spLocks noGrp="1"/>
          </p:cNvSpPr>
          <p:nvPr>
            <p:ph type="body" sz="half" idx="2"/>
          </p:nvPr>
        </p:nvSpPr>
        <p:spPr>
          <a:xfrm>
            <a:off x="458215" y="2066428"/>
            <a:ext cx="3008313" cy="1295400"/>
          </a:xfrm>
        </p:spPr>
        <p:txBody>
          <a:bodyPr>
            <a:normAutofit/>
          </a:bodyPr>
          <a:lstStyle/>
          <a:p>
            <a:r>
              <a:rPr lang="en-US" sz="1800" dirty="0"/>
              <a:t>Annually decrease </a:t>
            </a:r>
            <a:r>
              <a:rPr lang="en-US" sz="1800" dirty="0" smtClean="0"/>
              <a:t>Motor coach / Passenger </a:t>
            </a:r>
            <a:r>
              <a:rPr lang="en-US" sz="1800" dirty="0"/>
              <a:t>fatality collisions per 100 million vehicle miles </a:t>
            </a:r>
            <a:r>
              <a:rPr lang="en-US" sz="1800" dirty="0" smtClean="0"/>
              <a:t>traveled.</a:t>
            </a:r>
            <a:endParaRPr lang="en-US" sz="1800" dirty="0"/>
          </a:p>
        </p:txBody>
      </p:sp>
      <p:pic>
        <p:nvPicPr>
          <p:cNvPr id="5" name="Picture 4"/>
          <p:cNvPicPr/>
          <p:nvPr/>
        </p:nvPicPr>
        <p:blipFill rotWithShape="1">
          <a:blip r:embed="rId2"/>
          <a:srcRect r="20579"/>
          <a:stretch/>
        </p:blipFill>
        <p:spPr>
          <a:xfrm>
            <a:off x="3581400" y="1676400"/>
            <a:ext cx="4841488" cy="4067175"/>
          </a:xfrm>
          <a:prstGeom prst="rect">
            <a:avLst/>
          </a:prstGeom>
          <a:noFill/>
          <a:ln>
            <a:solidFill>
              <a:schemeClr val="tx1"/>
            </a:solidFill>
          </a:ln>
          <a:effectLst>
            <a:outerShdw blurRad="50800" dist="38100" dir="2700000" algn="tl" rotWithShape="0">
              <a:prstClr val="black">
                <a:alpha val="40000"/>
              </a:prstClr>
            </a:outerShdw>
          </a:effectLst>
        </p:spPr>
      </p:pic>
      <p:sp>
        <p:nvSpPr>
          <p:cNvPr id="3" name="Rectangle 2"/>
          <p:cNvSpPr/>
          <p:nvPr/>
        </p:nvSpPr>
        <p:spPr>
          <a:xfrm>
            <a:off x="492335" y="3810000"/>
            <a:ext cx="2703513" cy="1200329"/>
          </a:xfrm>
          <a:prstGeom prst="rect">
            <a:avLst/>
          </a:prstGeom>
        </p:spPr>
        <p:txBody>
          <a:bodyPr wrap="square">
            <a:spAutoFit/>
          </a:bodyPr>
          <a:lstStyle/>
          <a:p>
            <a:r>
              <a:rPr lang="en-US" dirty="0"/>
              <a:t>Annually decrease commercial motor vehicle collisions in top ten high collision corridors.</a:t>
            </a:r>
          </a:p>
        </p:txBody>
      </p:sp>
      <p:sp>
        <p:nvSpPr>
          <p:cNvPr id="6" name="Title 1"/>
          <p:cNvSpPr txBox="1">
            <a:spLocks/>
          </p:cNvSpPr>
          <p:nvPr/>
        </p:nvSpPr>
        <p:spPr>
          <a:xfrm>
            <a:off x="458216" y="3376613"/>
            <a:ext cx="3008313" cy="433387"/>
          </a:xfrm>
          <a:prstGeom prst="rect">
            <a:avLst/>
          </a:prstGeom>
        </p:spPr>
        <p:txBody>
          <a:bodyPr vert="horz" lIns="91440" tIns="45720" rIns="91440" bIns="45720" rtlCol="0" anchor="b">
            <a:normAutofit lnSpcReduction="10000"/>
          </a:bodyPr>
          <a:lstStyle>
            <a:lvl1pPr algn="l" defTabSz="914400" rtl="0" eaLnBrk="1" latinLnBrk="0" hangingPunct="1">
              <a:spcBef>
                <a:spcPct val="0"/>
              </a:spcBef>
              <a:buNone/>
              <a:defRPr sz="2000" b="1" kern="1200">
                <a:solidFill>
                  <a:schemeClr val="bg2">
                    <a:lumMod val="90000"/>
                  </a:schemeClr>
                </a:solidFill>
                <a:latin typeface="+mj-lt"/>
                <a:ea typeface="+mj-ea"/>
                <a:cs typeface="+mj-cs"/>
              </a:defRPr>
            </a:lvl1pPr>
          </a:lstStyle>
          <a:p>
            <a:r>
              <a:rPr lang="en-US" sz="2400" dirty="0" smtClean="0"/>
              <a:t>Objective 1.1.7</a:t>
            </a:r>
            <a:endParaRPr lang="en-US" sz="2400" dirty="0"/>
          </a:p>
        </p:txBody>
      </p:sp>
    </p:spTree>
    <p:extLst>
      <p:ext uri="{BB962C8B-B14F-4D97-AF65-F5344CB8AC3E}">
        <p14:creationId xmlns:p14="http://schemas.microsoft.com/office/powerpoint/2010/main" val="3986579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429000"/>
            <a:ext cx="2932113" cy="628650"/>
          </a:xfrm>
        </p:spPr>
        <p:txBody>
          <a:bodyPr>
            <a:normAutofit/>
          </a:bodyPr>
          <a:lstStyle/>
          <a:p>
            <a:r>
              <a:rPr lang="en-US" sz="2800" dirty="0" smtClean="0"/>
              <a:t>**Objective 1.2.1</a:t>
            </a:r>
            <a:endParaRPr lang="en-US" sz="2800" dirty="0"/>
          </a:p>
        </p:txBody>
      </p:sp>
      <p:sp>
        <p:nvSpPr>
          <p:cNvPr id="4" name="Text Placeholder 3"/>
          <p:cNvSpPr>
            <a:spLocks noGrp="1"/>
          </p:cNvSpPr>
          <p:nvPr>
            <p:ph type="body" sz="half" idx="2"/>
          </p:nvPr>
        </p:nvSpPr>
        <p:spPr>
          <a:xfrm>
            <a:off x="457198" y="4038600"/>
            <a:ext cx="3008313" cy="838200"/>
          </a:xfrm>
        </p:spPr>
        <p:txBody>
          <a:bodyPr>
            <a:normAutofit/>
          </a:bodyPr>
          <a:lstStyle/>
          <a:p>
            <a:r>
              <a:rPr lang="en-US" sz="2000" dirty="0"/>
              <a:t>Increase law enforcement officer </a:t>
            </a:r>
            <a:r>
              <a:rPr lang="en-US" sz="2000" dirty="0" smtClean="0"/>
              <a:t>safety.</a:t>
            </a:r>
            <a:endParaRPr lang="en-US" sz="2000" dirty="0"/>
          </a:p>
        </p:txBody>
      </p:sp>
      <p:pic>
        <p:nvPicPr>
          <p:cNvPr id="5"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05200" y="1828800"/>
            <a:ext cx="5111750" cy="3407833"/>
          </a:xfrm>
          <a:prstGeom prst="rect">
            <a:avLst/>
          </a:prstGeom>
          <a:noFill/>
          <a:ln>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04800" y="1828800"/>
            <a:ext cx="2932113" cy="62865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bg2">
                    <a:lumMod val="90000"/>
                  </a:schemeClr>
                </a:solidFill>
                <a:latin typeface="+mj-lt"/>
                <a:ea typeface="+mj-ea"/>
                <a:cs typeface="+mj-cs"/>
              </a:defRPr>
            </a:lvl1pPr>
          </a:lstStyle>
          <a:p>
            <a:r>
              <a:rPr lang="en-US" sz="2800" dirty="0" smtClean="0"/>
              <a:t>Objective 1.1.8</a:t>
            </a:r>
            <a:endParaRPr lang="en-US" sz="2800" dirty="0"/>
          </a:p>
        </p:txBody>
      </p:sp>
      <p:sp>
        <p:nvSpPr>
          <p:cNvPr id="7" name="Text Placeholder 3"/>
          <p:cNvSpPr txBox="1">
            <a:spLocks/>
          </p:cNvSpPr>
          <p:nvPr/>
        </p:nvSpPr>
        <p:spPr>
          <a:xfrm>
            <a:off x="457198" y="2465614"/>
            <a:ext cx="3008313" cy="8382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2000" dirty="0" smtClean="0"/>
              <a:t>Increase law enforcement officer safety.</a:t>
            </a:r>
            <a:endParaRPr lang="en-US" sz="2000" dirty="0"/>
          </a:p>
        </p:txBody>
      </p:sp>
    </p:spTree>
    <p:extLst>
      <p:ext uri="{BB962C8B-B14F-4D97-AF65-F5344CB8AC3E}">
        <p14:creationId xmlns:p14="http://schemas.microsoft.com/office/powerpoint/2010/main" val="527670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2932113" cy="628650"/>
          </a:xfrm>
        </p:spPr>
        <p:txBody>
          <a:bodyPr/>
          <a:lstStyle/>
          <a:p>
            <a:r>
              <a:rPr lang="en-US" sz="3200" dirty="0" smtClean="0"/>
              <a:t>Objective 1.1.9</a:t>
            </a:r>
            <a:endParaRPr lang="en-US" sz="3200" dirty="0"/>
          </a:p>
        </p:txBody>
      </p:sp>
      <p:sp>
        <p:nvSpPr>
          <p:cNvPr id="4" name="Text Placeholder 3"/>
          <p:cNvSpPr>
            <a:spLocks noGrp="1"/>
          </p:cNvSpPr>
          <p:nvPr>
            <p:ph type="body" sz="half" idx="2"/>
          </p:nvPr>
        </p:nvSpPr>
        <p:spPr>
          <a:xfrm>
            <a:off x="533400" y="2057400"/>
            <a:ext cx="3008313" cy="3382963"/>
          </a:xfrm>
        </p:spPr>
        <p:txBody>
          <a:bodyPr>
            <a:normAutofit/>
          </a:bodyPr>
          <a:lstStyle/>
          <a:p>
            <a:r>
              <a:rPr lang="en-US" sz="2000" dirty="0"/>
              <a:t>Increase seat belt use and see a reduction in unrestrained traffic </a:t>
            </a:r>
            <a:r>
              <a:rPr lang="en-US" sz="2000" dirty="0" smtClean="0"/>
              <a:t>fatalities.</a:t>
            </a:r>
            <a:endParaRPr lang="en-US" sz="20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9000" y="2514600"/>
            <a:ext cx="5410200" cy="2705100"/>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7440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00200"/>
            <a:ext cx="3008313" cy="609600"/>
          </a:xfrm>
        </p:spPr>
        <p:txBody>
          <a:bodyPr>
            <a:normAutofit/>
          </a:bodyPr>
          <a:lstStyle/>
          <a:p>
            <a:r>
              <a:rPr lang="en-US" sz="2400" dirty="0" smtClean="0"/>
              <a:t>Objective 1.1.10</a:t>
            </a:r>
            <a:endParaRPr lang="en-US" sz="2400" dirty="0"/>
          </a:p>
        </p:txBody>
      </p:sp>
      <p:sp>
        <p:nvSpPr>
          <p:cNvPr id="4" name="Text Placeholder 3"/>
          <p:cNvSpPr>
            <a:spLocks noGrp="1"/>
          </p:cNvSpPr>
          <p:nvPr>
            <p:ph type="body" sz="half" idx="2"/>
          </p:nvPr>
        </p:nvSpPr>
        <p:spPr>
          <a:xfrm>
            <a:off x="457200" y="2286001"/>
            <a:ext cx="3008313" cy="1524000"/>
          </a:xfrm>
        </p:spPr>
        <p:txBody>
          <a:bodyPr>
            <a:normAutofit lnSpcReduction="10000"/>
          </a:bodyPr>
          <a:lstStyle/>
          <a:p>
            <a:r>
              <a:rPr lang="en-US" sz="2000" dirty="0"/>
              <a:t>Informing the public of important traffic/safety matters through proactive media interviews and </a:t>
            </a:r>
            <a:r>
              <a:rPr lang="en-US" sz="2000" dirty="0" smtClean="0"/>
              <a:t>messaging.</a:t>
            </a:r>
            <a:endParaRPr lang="en-US" sz="20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5050" y="1870075"/>
            <a:ext cx="5111750" cy="3833812"/>
          </a:xfrm>
          <a:prstGeom prst="rect">
            <a:avLst/>
          </a:prstGeom>
          <a:noFill/>
          <a:ln>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402609" y="3777019"/>
            <a:ext cx="3008313" cy="6096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bg2">
                    <a:lumMod val="90000"/>
                  </a:schemeClr>
                </a:solidFill>
                <a:latin typeface="+mj-lt"/>
                <a:ea typeface="+mj-ea"/>
                <a:cs typeface="+mj-cs"/>
              </a:defRPr>
            </a:lvl1pPr>
          </a:lstStyle>
          <a:p>
            <a:r>
              <a:rPr lang="en-US" sz="2400" dirty="0" smtClean="0"/>
              <a:t>Objective 4.2.5</a:t>
            </a:r>
            <a:endParaRPr lang="en-US" sz="2400" dirty="0"/>
          </a:p>
        </p:txBody>
      </p:sp>
      <p:sp>
        <p:nvSpPr>
          <p:cNvPr id="7" name="Text Placeholder 3"/>
          <p:cNvSpPr txBox="1">
            <a:spLocks/>
          </p:cNvSpPr>
          <p:nvPr/>
        </p:nvSpPr>
        <p:spPr>
          <a:xfrm>
            <a:off x="381000" y="4419601"/>
            <a:ext cx="3008313" cy="1524000"/>
          </a:xfrm>
          <a:prstGeom prst="rect">
            <a:avLst/>
          </a:prstGeom>
        </p:spPr>
        <p:txBody>
          <a:bodyPr vert="horz" lIns="91440" tIns="45720" rIns="91440" bIns="45720" rtlCol="0">
            <a:normAutofit fontScale="92500" lnSpcReduction="20000"/>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2000" dirty="0" smtClean="0"/>
              <a:t>Conduct proactive media interviews with Community Relations Officers and DPS Communications to promote highway safety and traffic issues.</a:t>
            </a:r>
            <a:endParaRPr lang="en-US" sz="2000" dirty="0"/>
          </a:p>
        </p:txBody>
      </p:sp>
    </p:spTree>
    <p:extLst>
      <p:ext uri="{BB962C8B-B14F-4D97-AF65-F5344CB8AC3E}">
        <p14:creationId xmlns:p14="http://schemas.microsoft.com/office/powerpoint/2010/main" val="474490690"/>
      </p:ext>
    </p:extLst>
  </p:cSld>
  <p:clrMapOvr>
    <a:masterClrMapping/>
  </p:clrMapOvr>
</p:sld>
</file>

<file path=ppt/theme/theme1.xml><?xml version="1.0" encoding="utf-8"?>
<a:theme xmlns:a="http://schemas.openxmlformats.org/drawingml/2006/main" name="Office Theme">
  <a:themeElements>
    <a:clrScheme name="Custom 4">
      <a:dk1>
        <a:srgbClr val="FFFFFF"/>
      </a:dk1>
      <a:lt1>
        <a:srgbClr val="EEECE1"/>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8DB3E2"/>
      </a:hlink>
      <a:folHlink>
        <a:srgbClr val="548DD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5552</TotalTime>
  <Words>1194</Words>
  <Application>Microsoft Office PowerPoint</Application>
  <PresentationFormat>On-screen Show (4:3)</PresentationFormat>
  <Paragraphs>171</Paragraphs>
  <Slides>49</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49</vt:i4>
      </vt:variant>
    </vt:vector>
  </HeadingPairs>
  <TitlesOfParts>
    <vt:vector size="52" baseType="lpstr">
      <vt:lpstr>Arial</vt:lpstr>
      <vt:lpstr>Calibri</vt:lpstr>
      <vt:lpstr>Office Theme</vt:lpstr>
      <vt:lpstr>PowerPoint Presentation</vt:lpstr>
      <vt:lpstr>Strategic Plan:        </vt:lpstr>
      <vt:lpstr>Strategy 1.1 – Protect the Public through Enforcement and Education</vt:lpstr>
      <vt:lpstr>Objective 1.1.1</vt:lpstr>
      <vt:lpstr>Objective 1.1.4</vt:lpstr>
      <vt:lpstr>Objective 1.1.6</vt:lpstr>
      <vt:lpstr>**Objective 1.2.1</vt:lpstr>
      <vt:lpstr>Objective 1.1.9</vt:lpstr>
      <vt:lpstr>Objective 1.1.10</vt:lpstr>
      <vt:lpstr>Strategy 1.2 – Protect DPS Officers through Training and Resource Commitment </vt:lpstr>
      <vt:lpstr>Objective 1.2.2 </vt:lpstr>
      <vt:lpstr>Objective 1.2.3 </vt:lpstr>
      <vt:lpstr>PowerPoint Presentation</vt:lpstr>
      <vt:lpstr>PowerPoint Presentation</vt:lpstr>
      <vt:lpstr>PowerPoint Presentation</vt:lpstr>
      <vt:lpstr>Goal 1: Potential Negative Impacts</vt:lpstr>
      <vt:lpstr>Goal 1: Potential Negative Impacts</vt:lpstr>
      <vt:lpstr>Goal 2: Professional Development and Workforce Planning </vt:lpstr>
      <vt:lpstr>Strategy 2.1 – Attract, Recruit and Retain a Professional Workforce</vt:lpstr>
      <vt:lpstr>Objective 2.1.1 </vt:lpstr>
      <vt:lpstr>Objective 2.1.2 </vt:lpstr>
      <vt:lpstr>PowerPoint Presentation</vt:lpstr>
      <vt:lpstr>Strategy 2.2 – Enhance Employee Development</vt:lpstr>
      <vt:lpstr>Objective 2.2.1</vt:lpstr>
      <vt:lpstr>Objective 2.2.2 </vt:lpstr>
      <vt:lpstr>Objective 2.2.3 </vt:lpstr>
      <vt:lpstr>**Objective 2.2.6 </vt:lpstr>
      <vt:lpstr>PowerPoint Presentation</vt:lpstr>
      <vt:lpstr>Goal 2: Potential Negative Impacts</vt:lpstr>
      <vt:lpstr>Goal 2: Potential Negative Impacts</vt:lpstr>
      <vt:lpstr>Goal 3: The Appropriate Use of Technology</vt:lpstr>
      <vt:lpstr>Strategy 3.1 – Heighten Information Technology Security </vt:lpstr>
      <vt:lpstr>PowerPoint Presentation</vt:lpstr>
      <vt:lpstr>Strategy 3.2 – Utilize Technology Sufficiently to Support S.C.DPS’ Mission</vt:lpstr>
      <vt:lpstr>PowerPoint Presentation</vt:lpstr>
      <vt:lpstr>Objective 3.2.4</vt:lpstr>
      <vt:lpstr>Objective 3.2.6 </vt:lpstr>
      <vt:lpstr>Objective 3.2.7 </vt:lpstr>
      <vt:lpstr>Goal 3: Potential Negative Impacts</vt:lpstr>
      <vt:lpstr>Goal 3: Potential Negative Impacts</vt:lpstr>
      <vt:lpstr>Goal 4: Quality Customer Service Delivery</vt:lpstr>
      <vt:lpstr>Strategy 4.1 – Ensure Continuous Improvement of Customer Service / Respond to Information Needs of the Public **4.1.1, 4.1.2, 4.1.3, 4.1.4, 4.1.5 (these are referenced with like objectives in other sections) </vt:lpstr>
      <vt:lpstr>PowerPoint Presentation</vt:lpstr>
      <vt:lpstr>Objective 4.2.1</vt:lpstr>
      <vt:lpstr>Objective 4.2.3 </vt:lpstr>
      <vt:lpstr>Objective 4.2.4 </vt:lpstr>
      <vt:lpstr>Goal 4: Potential Negative Impacts</vt:lpstr>
      <vt:lpstr>Goal 4: Potential Negative Impacts</vt:lpstr>
      <vt:lpstr>Closing and Questions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Johnson, Christina E.</dc:creator>
  <cp:lastModifiedBy>Charles Appleby</cp:lastModifiedBy>
  <cp:revision>216</cp:revision>
  <cp:lastPrinted>2016-04-20T15:35:53Z</cp:lastPrinted>
  <dcterms:created xsi:type="dcterms:W3CDTF">2013-04-16T20:26:40Z</dcterms:created>
  <dcterms:modified xsi:type="dcterms:W3CDTF">2016-07-20T19:11:10Z</dcterms:modified>
</cp:coreProperties>
</file>